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</p:sldIdLst>
  <p:sldSz cy="5143500" cx="9144000"/>
  <p:notesSz cx="6858000" cy="9144000"/>
  <p:embeddedFontLst>
    <p:embeddedFont>
      <p:font typeface="Roboto"/>
      <p:regular r:id="rId61"/>
      <p:bold r:id="rId62"/>
      <p:italic r:id="rId63"/>
      <p:boldItalic r:id="rId6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07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65" roundtripDataSignature="AMtx7mgECIeTYEAg5aK431Nw/JRtaLeo7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107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Roboto-bold.fntdata"/><Relationship Id="rId61" Type="http://schemas.openxmlformats.org/officeDocument/2006/relationships/font" Target="fonts/Roboto-regular.fntdata"/><Relationship Id="rId20" Type="http://schemas.openxmlformats.org/officeDocument/2006/relationships/slide" Target="slides/slide15.xml"/><Relationship Id="rId64" Type="http://schemas.openxmlformats.org/officeDocument/2006/relationships/font" Target="fonts/Roboto-boldItalic.fntdata"/><Relationship Id="rId63" Type="http://schemas.openxmlformats.org/officeDocument/2006/relationships/font" Target="fonts/Roboto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65" Type="http://customschemas.google.com/relationships/presentationmetadata" Target="meta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g>
</file>

<file path=ppt/media/image48.png>
</file>

<file path=ppt/media/image49.jpg>
</file>

<file path=ppt/media/image5.png>
</file>

<file path=ppt/media/image50.png>
</file>

<file path=ppt/media/image51.png>
</file>

<file path=ppt/media/image52.png>
</file>

<file path=ppt/media/image53.png>
</file>

<file path=ppt/media/image54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2d1c779652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g12d1c779652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2ea1a41b87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g12ea1a41b87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2db06be36e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g12db06be36e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2ea1a41b87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g12ea1a41b87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2ea1a41b87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g12ea1a41b87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2ea1a41b87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g12ea1a41b87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ea1a41b87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g12ea1a41b87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2ea1a41b87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g12ea1a41b87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2ea1a41b87_1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12ea1a41b87_1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2ea1a41b87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12ea1a41b87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2ea1a41b87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g12ea1a41b87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2ea1a41b87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g12ea1a41b87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2ea1a41b87_1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g12ea1a41b87_1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2ea1a41b87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g12ea1a41b87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2eaedb756b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g12eaedb756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2ea1a41b87_1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1" name="Google Shape;281;g12ea1a41b87_1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2ea1a41b87_1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g12ea1a41b87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2ea1a41b87_1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g12ea1a41b87_1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2db06be36e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g12db06be36e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2ea1a41b87_1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g12ea1a41b87_1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2ea1a41b87_1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7" name="Google Shape;317;g12ea1a41b87_1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2ea1a41b87_1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g12ea1a41b87_1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2ea1a41b87_1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3" name="Google Shape;333;g12ea1a41b87_1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2ea1a41b87_1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0" name="Google Shape;340;g12ea1a41b87_1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2ea1a41b87_1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9" name="Google Shape;349;g12ea1a41b87_1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2ea1a41b87_1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g12ea1a41b87_1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2ea1a41b87_1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5" name="Google Shape;365;g12ea1a41b87_1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12ea1a41b87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2" name="Google Shape;372;g12ea1a41b87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2ea1a41b87_1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8" name="Google Shape;378;g12ea1a41b87_1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2db06be36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3" name="Google Shape;383;g12db06be36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26add4bdc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g126add4bdc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2eaedb756b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0" name="Google Shape;390;g12eaedb756b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12eaedb756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6" name="Google Shape;396;g12eaedb756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2db06be36e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2" name="Google Shape;402;g12db06be36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12db06be36e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8" name="Google Shape;408;g12db06be36e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12db06be36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4" name="Google Shape;414;g12db06be36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2db06be36e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0" name="Google Shape;420;g12db06be36e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2db06be36e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6" name="Google Shape;426;g12db06be36e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12db06be36e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2" name="Google Shape;432;g12db06be36e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12db06be36e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8" name="Google Shape;438;g12db06be36e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12db06be36e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4" name="Google Shape;444;g12db06be36e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22bfb3feb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g122bfb3feb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12db06be36e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1" name="Google Shape;451;g12db06be36e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2db06be36e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7" name="Google Shape;457;g12db06be36e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2db06be36e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3" name="Google Shape;463;g12db06be36e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12ea1a41b87_1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9" name="Google Shape;469;g12ea1a41b87_1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12eaedb756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4" name="Google Shape;474;g12eaedb756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12da00db2eb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9" name="Google Shape;479;g12da00db2eb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2d1c7796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g12d1c7796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2d1c77965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g12d1c77965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2d1c77965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g12d1c77965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2d1c779652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g12d1c77965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_Title">
  <p:cSld name="CUSTOM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5"/>
          <p:cNvSpPr txBox="1"/>
          <p:nvPr>
            <p:ph idx="1" type="body"/>
          </p:nvPr>
        </p:nvSpPr>
        <p:spPr>
          <a:xfrm>
            <a:off x="5207050" y="1514350"/>
            <a:ext cx="1904700" cy="10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" name="Google Shape;10;p5"/>
          <p:cNvSpPr txBox="1"/>
          <p:nvPr>
            <p:ph type="title"/>
          </p:nvPr>
        </p:nvSpPr>
        <p:spPr>
          <a:xfrm>
            <a:off x="761950" y="2219400"/>
            <a:ext cx="4445100" cy="21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11" name="Google Shape;11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225" y="341750"/>
            <a:ext cx="432605" cy="43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61609" y="-48596"/>
            <a:ext cx="2082392" cy="10115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2453" y="-117275"/>
            <a:ext cx="1382856" cy="135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One image">
  <p:cSld name="CUSTOM_3_1_1_1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title"/>
          </p:nvPr>
        </p:nvSpPr>
        <p:spPr>
          <a:xfrm>
            <a:off x="761950" y="809425"/>
            <a:ext cx="3174900" cy="1409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762002" y="2571750"/>
            <a:ext cx="2540100" cy="17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pic>
        <p:nvPicPr>
          <p:cNvPr id="60" name="Google Shape;60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225" y="211355"/>
            <a:ext cx="299374" cy="31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803" y="-117275"/>
            <a:ext cx="956971" cy="97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Two images">
  <p:cSld name="CUSTOM_3_1_1_1_1_1_1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762100" y="809375"/>
            <a:ext cx="5079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762000" y="3628875"/>
            <a:ext cx="36573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2860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2" type="body"/>
          </p:nvPr>
        </p:nvSpPr>
        <p:spPr>
          <a:xfrm>
            <a:off x="4572125" y="3628875"/>
            <a:ext cx="36573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2860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pic>
        <p:nvPicPr>
          <p:cNvPr id="66" name="Google Shape;66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225" y="211355"/>
            <a:ext cx="299374" cy="31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803" y="-117275"/>
            <a:ext cx="956971" cy="97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Three images">
  <p:cSld name="CUSTOM_3_1_1_1_1_1_1_1_1_1_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762100" y="809375"/>
            <a:ext cx="5079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762000" y="2924350"/>
            <a:ext cx="2540100" cy="10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22860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2" type="body"/>
          </p:nvPr>
        </p:nvSpPr>
        <p:spPr>
          <a:xfrm>
            <a:off x="3301950" y="2924350"/>
            <a:ext cx="2540100" cy="10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22860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3" type="body"/>
          </p:nvPr>
        </p:nvSpPr>
        <p:spPr>
          <a:xfrm>
            <a:off x="5841900" y="2924350"/>
            <a:ext cx="2540100" cy="10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22860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pic>
        <p:nvPicPr>
          <p:cNvPr id="73" name="Google Shape;73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225" y="211355"/>
            <a:ext cx="299374" cy="31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803" y="-117275"/>
            <a:ext cx="956971" cy="97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Hero image">
  <p:cSld name="CUSTOM_3_1_1_1_1_1_1_1_1_1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4571950" y="4515350"/>
            <a:ext cx="38100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98450" lvl="0" marL="4572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pic>
        <p:nvPicPr>
          <p:cNvPr id="77" name="Google Shape;77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225" y="211355"/>
            <a:ext cx="299374" cy="31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803" y="-117275"/>
            <a:ext cx="956971" cy="97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Dark break">
  <p:cSld name="CUSTOM_3_1_1_1_1_1_1_1_1_1_1_1">
    <p:bg>
      <p:bgPr>
        <a:solidFill>
          <a:srgbClr val="202124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type="title"/>
          </p:nvPr>
        </p:nvSpPr>
        <p:spPr>
          <a:xfrm>
            <a:off x="761950" y="809375"/>
            <a:ext cx="5079900" cy="1762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Dark content">
  <p:cSld name="CUSTOM_3_1_1_1_1_1_1_1_1_1_1_1_2">
    <p:bg>
      <p:bgPr>
        <a:solidFill>
          <a:srgbClr val="202124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 txBox="1"/>
          <p:nvPr>
            <p:ph type="title"/>
          </p:nvPr>
        </p:nvSpPr>
        <p:spPr>
          <a:xfrm>
            <a:off x="761950" y="809375"/>
            <a:ext cx="5079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3" name="Google Shape;83;p19"/>
          <p:cNvSpPr txBox="1"/>
          <p:nvPr>
            <p:ph idx="1" type="body"/>
          </p:nvPr>
        </p:nvSpPr>
        <p:spPr>
          <a:xfrm>
            <a:off x="761975" y="1514275"/>
            <a:ext cx="5079900" cy="24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>
                <a:solidFill>
                  <a:srgbClr val="FFFFFF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>
                <a:solidFill>
                  <a:srgbClr val="FFFFFF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>
                <a:solidFill>
                  <a:srgbClr val="FFFFFF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>
                <a:solidFill>
                  <a:srgbClr val="FFFFFF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>
                <a:solidFill>
                  <a:srgbClr val="FFFFFF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>
                <a:solidFill>
                  <a:srgbClr val="FFFFFF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>
                <a:solidFill>
                  <a:srgbClr val="FFFFFF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>
                <a:solidFill>
                  <a:srgbClr val="FFFFFF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GCP break">
  <p:cSld name="CUSTOM_3_1_1_1_1_1_1_1_1_1_1_1_3">
    <p:bg>
      <p:bgPr>
        <a:solidFill>
          <a:srgbClr val="FFFFFF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0"/>
          <p:cNvSpPr txBox="1"/>
          <p:nvPr>
            <p:ph type="title"/>
          </p:nvPr>
        </p:nvSpPr>
        <p:spPr>
          <a:xfrm>
            <a:off x="761950" y="809375"/>
            <a:ext cx="5079900" cy="1762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pic>
        <p:nvPicPr>
          <p:cNvPr id="86" name="Google Shape;8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225" y="211355"/>
            <a:ext cx="299374" cy="31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803" y="-117275"/>
            <a:ext cx="956971" cy="97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GCP content">
  <p:cSld name="CUSTOM_3_1_1_1_1_1_1_1_1_1_1_1_2_1">
    <p:bg>
      <p:bgPr>
        <a:solidFill>
          <a:srgbClr val="FFFFFF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1"/>
          <p:cNvSpPr txBox="1"/>
          <p:nvPr>
            <p:ph type="title"/>
          </p:nvPr>
        </p:nvSpPr>
        <p:spPr>
          <a:xfrm>
            <a:off x="761950" y="809375"/>
            <a:ext cx="5079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90" name="Google Shape;90;p21"/>
          <p:cNvSpPr txBox="1"/>
          <p:nvPr>
            <p:ph idx="1" type="body"/>
          </p:nvPr>
        </p:nvSpPr>
        <p:spPr>
          <a:xfrm>
            <a:off x="761975" y="1514275"/>
            <a:ext cx="5079900" cy="24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pic>
        <p:nvPicPr>
          <p:cNvPr id="91" name="Google Shape;9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225" y="211355"/>
            <a:ext cx="299374" cy="31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803" y="-117275"/>
            <a:ext cx="956971" cy="97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Maps break">
  <p:cSld name="CUSTOM_3_1_1_1_1_1_1_1_1_1_1_1_3_1_2">
    <p:bg>
      <p:bgPr>
        <a:solidFill>
          <a:srgbClr val="FFFFFF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2"/>
          <p:cNvSpPr txBox="1"/>
          <p:nvPr>
            <p:ph type="title"/>
          </p:nvPr>
        </p:nvSpPr>
        <p:spPr>
          <a:xfrm>
            <a:off x="761950" y="809375"/>
            <a:ext cx="5079900" cy="1762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pic>
        <p:nvPicPr>
          <p:cNvPr id="95" name="Google Shape;95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225" y="211355"/>
            <a:ext cx="299374" cy="31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803" y="-117275"/>
            <a:ext cx="956971" cy="97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_Maps content">
  <p:cSld name="CUSTOM_3_1_1_1_1_1_1_1_1_1_1_1_2_1_1_2">
    <p:bg>
      <p:bgPr>
        <a:solidFill>
          <a:srgbClr val="FFFFF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3"/>
          <p:cNvSpPr txBox="1"/>
          <p:nvPr>
            <p:ph type="title"/>
          </p:nvPr>
        </p:nvSpPr>
        <p:spPr>
          <a:xfrm>
            <a:off x="761950" y="809375"/>
            <a:ext cx="5079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99" name="Google Shape;99;p23"/>
          <p:cNvSpPr txBox="1"/>
          <p:nvPr>
            <p:ph idx="1" type="body"/>
          </p:nvPr>
        </p:nvSpPr>
        <p:spPr>
          <a:xfrm>
            <a:off x="761975" y="1514275"/>
            <a:ext cx="5079900" cy="24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pic>
        <p:nvPicPr>
          <p:cNvPr id="100" name="Google Shape;100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225" y="211355"/>
            <a:ext cx="299374" cy="31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803" y="-117275"/>
            <a:ext cx="956971" cy="97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">
  <p:cSld name="CUSTOM_2_3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6"/>
          <p:cNvSpPr txBox="1"/>
          <p:nvPr>
            <p:ph type="title"/>
          </p:nvPr>
        </p:nvSpPr>
        <p:spPr>
          <a:xfrm>
            <a:off x="761950" y="809575"/>
            <a:ext cx="50802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6" name="Google Shape;16;p6"/>
          <p:cNvSpPr txBox="1"/>
          <p:nvPr>
            <p:ph idx="1" type="body"/>
          </p:nvPr>
        </p:nvSpPr>
        <p:spPr>
          <a:xfrm>
            <a:off x="762025" y="1514225"/>
            <a:ext cx="5080200" cy="28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pic>
        <p:nvPicPr>
          <p:cNvPr id="17" name="Google Shape;1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225" y="211355"/>
            <a:ext cx="299374" cy="31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803" y="-117275"/>
            <a:ext cx="956971" cy="97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Chrome break">
  <p:cSld name="CUSTOM_3_1_1_1_1_1_1_1_1_1_1_1_3_1_2_1">
    <p:bg>
      <p:bgPr>
        <a:solidFill>
          <a:srgbClr val="FFFFFF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4"/>
          <p:cNvSpPr txBox="1"/>
          <p:nvPr>
            <p:ph type="title"/>
          </p:nvPr>
        </p:nvSpPr>
        <p:spPr>
          <a:xfrm>
            <a:off x="761950" y="809375"/>
            <a:ext cx="5079900" cy="1762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pic>
        <p:nvPicPr>
          <p:cNvPr id="104" name="Google Shape;104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225" y="211355"/>
            <a:ext cx="299374" cy="31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803" y="-117275"/>
            <a:ext cx="956971" cy="97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_Chrome content">
  <p:cSld name="CUSTOM_3_1_1_1_1_1_1_1_1_1_1_1_2_1_1_2_1">
    <p:bg>
      <p:bgPr>
        <a:solidFill>
          <a:srgbClr val="FFFFFF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/>
          <p:nvPr>
            <p:ph type="title"/>
          </p:nvPr>
        </p:nvSpPr>
        <p:spPr>
          <a:xfrm>
            <a:off x="761950" y="809375"/>
            <a:ext cx="5079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08" name="Google Shape;108;p25"/>
          <p:cNvSpPr txBox="1"/>
          <p:nvPr>
            <p:ph idx="1" type="body"/>
          </p:nvPr>
        </p:nvSpPr>
        <p:spPr>
          <a:xfrm>
            <a:off x="761975" y="1514275"/>
            <a:ext cx="5079900" cy="24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pic>
        <p:nvPicPr>
          <p:cNvPr id="109" name="Google Shape;109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225" y="211355"/>
            <a:ext cx="299374" cy="31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803" y="-117275"/>
            <a:ext cx="956971" cy="97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2_G Suite break">
  <p:cSld name="CUSTOM_3_1_1_1_1_1_1_1_1_1_1_1_3_1_2_1_1">
    <p:bg>
      <p:bgPr>
        <a:solidFill>
          <a:srgbClr val="FFFFFF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 txBox="1"/>
          <p:nvPr>
            <p:ph type="title"/>
          </p:nvPr>
        </p:nvSpPr>
        <p:spPr>
          <a:xfrm>
            <a:off x="761950" y="809375"/>
            <a:ext cx="5079900" cy="1762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pic>
        <p:nvPicPr>
          <p:cNvPr id="113" name="Google Shape;113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225" y="211355"/>
            <a:ext cx="299374" cy="31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803" y="-117275"/>
            <a:ext cx="956971" cy="97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_G Suite content">
  <p:cSld name="CUSTOM_3_1_1_1_1_1_1_1_1_1_1_1_2_1_1_2_1_1">
    <p:bg>
      <p:bgPr>
        <a:solidFill>
          <a:srgbClr val="FFFFFF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7"/>
          <p:cNvSpPr txBox="1"/>
          <p:nvPr>
            <p:ph type="title"/>
          </p:nvPr>
        </p:nvSpPr>
        <p:spPr>
          <a:xfrm>
            <a:off x="761950" y="809375"/>
            <a:ext cx="5079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17" name="Google Shape;117;p27"/>
          <p:cNvSpPr txBox="1"/>
          <p:nvPr>
            <p:ph idx="1" type="body"/>
          </p:nvPr>
        </p:nvSpPr>
        <p:spPr>
          <a:xfrm>
            <a:off x="761975" y="1514275"/>
            <a:ext cx="5079900" cy="24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pic>
        <p:nvPicPr>
          <p:cNvPr id="118" name="Google Shape;118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225" y="211355"/>
            <a:ext cx="299374" cy="31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803" y="-117275"/>
            <a:ext cx="956971" cy="97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4_Blank">
  <p:cSld name="CUSTOM_4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Break + image">
  <p:cSld name="CUSTOM_2_4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7"/>
          <p:cNvSpPr txBox="1"/>
          <p:nvPr>
            <p:ph type="title"/>
          </p:nvPr>
        </p:nvSpPr>
        <p:spPr>
          <a:xfrm>
            <a:off x="761950" y="809375"/>
            <a:ext cx="3175200" cy="17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pic>
        <p:nvPicPr>
          <p:cNvPr id="21" name="Google Shape;2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225" y="211355"/>
            <a:ext cx="299374" cy="31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803" y="-117275"/>
            <a:ext cx="956971" cy="97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Title + photo">
  <p:cSld name="CUSTOM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 txBox="1"/>
          <p:nvPr>
            <p:ph type="title"/>
          </p:nvPr>
        </p:nvSpPr>
        <p:spPr>
          <a:xfrm>
            <a:off x="761950" y="2219400"/>
            <a:ext cx="3174900" cy="17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25" name="Google Shape;2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225" y="341750"/>
            <a:ext cx="432605" cy="43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2453" y="-117275"/>
            <a:ext cx="1382856" cy="135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_Break">
  <p:cSld name="CUSTOM_2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/>
          <p:nvPr>
            <p:ph type="title"/>
          </p:nvPr>
        </p:nvSpPr>
        <p:spPr>
          <a:xfrm>
            <a:off x="761950" y="809375"/>
            <a:ext cx="5080200" cy="17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pic>
        <p:nvPicPr>
          <p:cNvPr id="29" name="Google Shape;2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225" y="211355"/>
            <a:ext cx="299374" cy="31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803" y="-117275"/>
            <a:ext cx="956971" cy="97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6_Two columns">
  <p:cSld name="CUSTOM_2_2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/>
          <p:nvPr>
            <p:ph type="title"/>
          </p:nvPr>
        </p:nvSpPr>
        <p:spPr>
          <a:xfrm>
            <a:off x="761950" y="809575"/>
            <a:ext cx="50802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33" name="Google Shape;33;p10"/>
          <p:cNvSpPr txBox="1"/>
          <p:nvPr>
            <p:ph idx="1" type="body"/>
          </p:nvPr>
        </p:nvSpPr>
        <p:spPr>
          <a:xfrm>
            <a:off x="762025" y="1514225"/>
            <a:ext cx="3810000" cy="28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4" name="Google Shape;34;p10"/>
          <p:cNvSpPr txBox="1"/>
          <p:nvPr>
            <p:ph idx="2" type="body"/>
          </p:nvPr>
        </p:nvSpPr>
        <p:spPr>
          <a:xfrm>
            <a:off x="4571950" y="1514225"/>
            <a:ext cx="3810000" cy="28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pic>
        <p:nvPicPr>
          <p:cNvPr id="35" name="Google Shape;35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225" y="211355"/>
            <a:ext cx="299374" cy="31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803" y="-117275"/>
            <a:ext cx="956971" cy="97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_Three columns">
  <p:cSld name="CUSTOM_3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/>
          <p:nvPr>
            <p:ph type="title"/>
          </p:nvPr>
        </p:nvSpPr>
        <p:spPr>
          <a:xfrm>
            <a:off x="761950" y="809575"/>
            <a:ext cx="50802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39" name="Google Shape;39;p11"/>
          <p:cNvSpPr txBox="1"/>
          <p:nvPr>
            <p:ph idx="1" type="body"/>
          </p:nvPr>
        </p:nvSpPr>
        <p:spPr>
          <a:xfrm>
            <a:off x="761950" y="1514225"/>
            <a:ext cx="2540100" cy="28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0" name="Google Shape;40;p11"/>
          <p:cNvSpPr txBox="1"/>
          <p:nvPr>
            <p:ph idx="2" type="body"/>
          </p:nvPr>
        </p:nvSpPr>
        <p:spPr>
          <a:xfrm>
            <a:off x="3301950" y="1514225"/>
            <a:ext cx="2540100" cy="28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1" name="Google Shape;41;p11"/>
          <p:cNvSpPr txBox="1"/>
          <p:nvPr>
            <p:ph idx="3" type="body"/>
          </p:nvPr>
        </p:nvSpPr>
        <p:spPr>
          <a:xfrm>
            <a:off x="5841900" y="1514225"/>
            <a:ext cx="2540100" cy="28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pic>
        <p:nvPicPr>
          <p:cNvPr id="42" name="Google Shape;42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225" y="211355"/>
            <a:ext cx="299374" cy="31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803" y="-117275"/>
            <a:ext cx="956971" cy="97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8_Four columns">
  <p:cSld name="CUSTOM_3_1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 txBox="1"/>
          <p:nvPr>
            <p:ph type="title"/>
          </p:nvPr>
        </p:nvSpPr>
        <p:spPr>
          <a:xfrm>
            <a:off x="761950" y="809575"/>
            <a:ext cx="50802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1" type="body"/>
          </p:nvPr>
        </p:nvSpPr>
        <p:spPr>
          <a:xfrm>
            <a:off x="761950" y="1514225"/>
            <a:ext cx="1905000" cy="28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2" type="body"/>
          </p:nvPr>
        </p:nvSpPr>
        <p:spPr>
          <a:xfrm>
            <a:off x="2666938" y="1514225"/>
            <a:ext cx="1905000" cy="28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3" type="body"/>
          </p:nvPr>
        </p:nvSpPr>
        <p:spPr>
          <a:xfrm>
            <a:off x="4571888" y="1514225"/>
            <a:ext cx="1905000" cy="28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4" type="body"/>
          </p:nvPr>
        </p:nvSpPr>
        <p:spPr>
          <a:xfrm>
            <a:off x="6476938" y="1514225"/>
            <a:ext cx="1905000" cy="28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pic>
        <p:nvPicPr>
          <p:cNvPr id="50" name="Google Shape;50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225" y="211355"/>
            <a:ext cx="299374" cy="31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803" y="-117275"/>
            <a:ext cx="956971" cy="97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Quote">
  <p:cSld name="CUSTOM_3_1_1_1_1_1_2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/>
          <p:nvPr>
            <p:ph type="title"/>
          </p:nvPr>
        </p:nvSpPr>
        <p:spPr>
          <a:xfrm>
            <a:off x="761950" y="1161825"/>
            <a:ext cx="5715000" cy="1762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762000" y="3276400"/>
            <a:ext cx="2540100" cy="10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225" y="211355"/>
            <a:ext cx="299374" cy="31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803" y="-117275"/>
            <a:ext cx="956971" cy="97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/>
          <p:nvPr>
            <p:ph type="title"/>
          </p:nvPr>
        </p:nvSpPr>
        <p:spPr>
          <a:xfrm>
            <a:off x="761950" y="457175"/>
            <a:ext cx="50802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"/>
          <p:cNvSpPr txBox="1"/>
          <p:nvPr>
            <p:ph idx="1" type="body"/>
          </p:nvPr>
        </p:nvSpPr>
        <p:spPr>
          <a:xfrm>
            <a:off x="761825" y="1161825"/>
            <a:ext cx="5080200" cy="31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>
            <a:lvl1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510">
          <p15:clr>
            <a:srgbClr val="F06B4A"/>
          </p15:clr>
        </p15:guide>
        <p15:guide id="2" orient="horz" pos="732">
          <p15:clr>
            <a:srgbClr val="F06B4A"/>
          </p15:clr>
        </p15:guide>
        <p15:guide id="3" orient="horz" pos="954">
          <p15:clr>
            <a:srgbClr val="F06B4A"/>
          </p15:clr>
        </p15:guide>
        <p15:guide id="4" orient="horz" pos="1176">
          <p15:clr>
            <a:srgbClr val="F06B4A"/>
          </p15:clr>
        </p15:guide>
        <p15:guide id="5" orient="horz" pos="1398">
          <p15:clr>
            <a:srgbClr val="F06B4A"/>
          </p15:clr>
        </p15:guide>
        <p15:guide id="6" orient="horz" pos="1620">
          <p15:clr>
            <a:srgbClr val="F06B4A"/>
          </p15:clr>
        </p15:guide>
        <p15:guide id="7" orient="horz" pos="1842">
          <p15:clr>
            <a:srgbClr val="F06B4A"/>
          </p15:clr>
        </p15:guide>
        <p15:guide id="8" orient="horz" pos="2064">
          <p15:clr>
            <a:srgbClr val="F06B4A"/>
          </p15:clr>
        </p15:guide>
        <p15:guide id="9" orient="horz" pos="2286">
          <p15:clr>
            <a:srgbClr val="F06B4A"/>
          </p15:clr>
        </p15:guide>
        <p15:guide id="10" orient="horz" pos="2508">
          <p15:clr>
            <a:srgbClr val="F06B4A"/>
          </p15:clr>
        </p15:guide>
        <p15:guide id="11" orient="horz" pos="2730">
          <p15:clr>
            <a:srgbClr val="F06B4A"/>
          </p15:clr>
        </p15:guide>
        <p15:guide id="12" orient="horz" pos="2952">
          <p15:clr>
            <a:srgbClr val="F06B4A"/>
          </p15:clr>
        </p15:guide>
        <p15:guide id="13" orient="horz" pos="288">
          <p15:clr>
            <a:srgbClr val="F06B4A"/>
          </p15:clr>
        </p15:guide>
        <p15:guide id="14" pos="480">
          <p15:clr>
            <a:srgbClr val="F06B4A"/>
          </p15:clr>
        </p15:guide>
        <p15:guide id="15" pos="880">
          <p15:clr>
            <a:srgbClr val="F06B4A"/>
          </p15:clr>
        </p15:guide>
        <p15:guide id="16" pos="1280">
          <p15:clr>
            <a:srgbClr val="F06B4A"/>
          </p15:clr>
        </p15:guide>
        <p15:guide id="17" pos="1680">
          <p15:clr>
            <a:srgbClr val="F06B4A"/>
          </p15:clr>
        </p15:guide>
        <p15:guide id="18" pos="2080">
          <p15:clr>
            <a:srgbClr val="F06B4A"/>
          </p15:clr>
        </p15:guide>
        <p15:guide id="19" pos="2480">
          <p15:clr>
            <a:srgbClr val="F06B4A"/>
          </p15:clr>
        </p15:guide>
        <p15:guide id="20" pos="2880">
          <p15:clr>
            <a:srgbClr val="F06B4A"/>
          </p15:clr>
        </p15:guide>
        <p15:guide id="21" pos="3280">
          <p15:clr>
            <a:srgbClr val="F06B4A"/>
          </p15:clr>
        </p15:guide>
        <p15:guide id="22" pos="3680">
          <p15:clr>
            <a:srgbClr val="F06B4A"/>
          </p15:clr>
        </p15:guide>
        <p15:guide id="23" pos="4080">
          <p15:clr>
            <a:srgbClr val="F06B4A"/>
          </p15:clr>
        </p15:guide>
        <p15:guide id="24" pos="4480">
          <p15:clr>
            <a:srgbClr val="F06B4A"/>
          </p15:clr>
        </p15:guide>
        <p15:guide id="25" pos="4880">
          <p15:clr>
            <a:srgbClr val="F06B4A"/>
          </p15:clr>
        </p15:guide>
        <p15:guide id="26" pos="5280">
          <p15:clr>
            <a:srgbClr val="F06B4A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hyperlink" Target="https://www.ruangguru.com/blog/cara-mencari-determinan-dan-invers-matriks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Relationship Id="rId4" Type="http://schemas.openxmlformats.org/officeDocument/2006/relationships/hyperlink" Target="https://www.ruangguru.com/blog/cara-mencari-determinan-dan-invers-matriks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Relationship Id="rId4" Type="http://schemas.openxmlformats.org/officeDocument/2006/relationships/hyperlink" Target="https://www.ruangguru.com/blog/cara-mencari-determinan-dan-invers-matrik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4.png"/><Relationship Id="rId4" Type="http://schemas.openxmlformats.org/officeDocument/2006/relationships/hyperlink" Target="https://www.ruangguru.com/blog/cara-mencari-determinan-dan-invers-matriks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0.png"/><Relationship Id="rId4" Type="http://schemas.openxmlformats.org/officeDocument/2006/relationships/hyperlink" Target="https://www.ruangguru.com/blog/cara-mencari-determinan-dan-invers-matriks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9.png"/><Relationship Id="rId4" Type="http://schemas.openxmlformats.org/officeDocument/2006/relationships/image" Target="../media/image3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2.png"/><Relationship Id="rId4" Type="http://schemas.openxmlformats.org/officeDocument/2006/relationships/image" Target="../media/image3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7.png"/><Relationship Id="rId4" Type="http://schemas.openxmlformats.org/officeDocument/2006/relationships/image" Target="../media/image36.png"/><Relationship Id="rId5" Type="http://schemas.openxmlformats.org/officeDocument/2006/relationships/hyperlink" Target="https://www.ruangguru.com/blog/cara-mencari-determinan-dan-invers-matriks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4.png"/><Relationship Id="rId4" Type="http://schemas.openxmlformats.org/officeDocument/2006/relationships/hyperlink" Target="https://www.ruangguru.com/blog/cara-mencari-determinan-dan-invers-matriks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2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3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51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53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52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6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50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4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47.jp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49.jp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54.jp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"/>
          <p:cNvSpPr txBox="1"/>
          <p:nvPr>
            <p:ph type="title"/>
          </p:nvPr>
        </p:nvSpPr>
        <p:spPr>
          <a:xfrm>
            <a:off x="2128650" y="2173963"/>
            <a:ext cx="4886700" cy="5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400">
                <a:solidFill>
                  <a:schemeClr val="accent1"/>
                </a:solidFill>
              </a:rPr>
              <a:t>Math for ML - 2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26" name="Google Shape;126;p1"/>
          <p:cNvSpPr txBox="1"/>
          <p:nvPr/>
        </p:nvSpPr>
        <p:spPr>
          <a:xfrm>
            <a:off x="822000" y="1344775"/>
            <a:ext cx="73296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Digital Talent Scholarship 2022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"/>
          <p:cNvSpPr txBox="1"/>
          <p:nvPr/>
        </p:nvSpPr>
        <p:spPr>
          <a:xfrm>
            <a:off x="1991250" y="2923975"/>
            <a:ext cx="5161500" cy="5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Lead a sprint through the Machine Learning Path</a:t>
            </a:r>
            <a:endParaRPr b="0" i="0" sz="1500" u="none" cap="none" strike="noStrike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2d1c779652_0_19"/>
          <p:cNvSpPr txBox="1"/>
          <p:nvPr>
            <p:ph type="title"/>
          </p:nvPr>
        </p:nvSpPr>
        <p:spPr>
          <a:xfrm>
            <a:off x="761950" y="809375"/>
            <a:ext cx="7329900" cy="82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Apa hasil dari Matrix Transpose dibawah ini</a:t>
            </a:r>
            <a:endParaRPr/>
          </a:p>
        </p:txBody>
      </p:sp>
      <p:pic>
        <p:nvPicPr>
          <p:cNvPr id="176" name="Google Shape;176;g12d1c779652_0_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36888" y="2014175"/>
            <a:ext cx="1580025" cy="196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2ea1a41b87_1_32"/>
          <p:cNvSpPr txBox="1"/>
          <p:nvPr>
            <p:ph type="title"/>
          </p:nvPr>
        </p:nvSpPr>
        <p:spPr>
          <a:xfrm>
            <a:off x="761950" y="809375"/>
            <a:ext cx="3175200" cy="647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Jawaban</a:t>
            </a:r>
            <a:endParaRPr/>
          </a:p>
        </p:txBody>
      </p:sp>
      <p:pic>
        <p:nvPicPr>
          <p:cNvPr id="182" name="Google Shape;182;g12ea1a41b87_1_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24063" y="1843088"/>
            <a:ext cx="4352925" cy="216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2db06be36e_0_44"/>
          <p:cNvSpPr txBox="1"/>
          <p:nvPr>
            <p:ph type="title"/>
          </p:nvPr>
        </p:nvSpPr>
        <p:spPr>
          <a:xfrm>
            <a:off x="762000" y="1071975"/>
            <a:ext cx="7827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7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Determinants </a:t>
            </a:r>
            <a:endParaRPr sz="3400">
              <a:solidFill>
                <a:srgbClr val="202124"/>
              </a:solidFill>
            </a:endParaRPr>
          </a:p>
        </p:txBody>
      </p:sp>
      <p:pic>
        <p:nvPicPr>
          <p:cNvPr id="188" name="Google Shape;188;g12db06be36e_0_44"/>
          <p:cNvPicPr preferRelativeResize="0"/>
          <p:nvPr/>
        </p:nvPicPr>
        <p:blipFill rotWithShape="1">
          <a:blip r:embed="rId3">
            <a:alphaModFix/>
          </a:blip>
          <a:srcRect b="35725" l="18279" r="57720" t="50000"/>
          <a:stretch/>
        </p:blipFill>
        <p:spPr>
          <a:xfrm>
            <a:off x="1729537" y="2080500"/>
            <a:ext cx="5684927" cy="190095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12db06be36e_0_44"/>
          <p:cNvSpPr txBox="1"/>
          <p:nvPr/>
        </p:nvSpPr>
        <p:spPr>
          <a:xfrm>
            <a:off x="762000" y="1514475"/>
            <a:ext cx="733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Rumus (ordo 2 x 2)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g12db06be36e_0_44"/>
          <p:cNvSpPr txBox="1"/>
          <p:nvPr/>
        </p:nvSpPr>
        <p:spPr>
          <a:xfrm>
            <a:off x="7459800" y="4686525"/>
            <a:ext cx="168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Source: Ruangguru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2ea1a41b87_1_2"/>
          <p:cNvSpPr txBox="1"/>
          <p:nvPr>
            <p:ph type="title"/>
          </p:nvPr>
        </p:nvSpPr>
        <p:spPr>
          <a:xfrm>
            <a:off x="688150" y="1228150"/>
            <a:ext cx="2540100" cy="466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Contoh</a:t>
            </a:r>
            <a:endParaRPr/>
          </a:p>
        </p:txBody>
      </p:sp>
      <p:pic>
        <p:nvPicPr>
          <p:cNvPr id="196" name="Google Shape;196;g12ea1a41b87_1_2"/>
          <p:cNvPicPr preferRelativeResize="0"/>
          <p:nvPr/>
        </p:nvPicPr>
        <p:blipFill rotWithShape="1">
          <a:blip r:embed="rId3">
            <a:alphaModFix/>
          </a:blip>
          <a:srcRect b="47132" l="30130" r="60020" t="46313"/>
          <a:stretch/>
        </p:blipFill>
        <p:spPr>
          <a:xfrm>
            <a:off x="3464350" y="2359050"/>
            <a:ext cx="2859851" cy="1069951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g12ea1a41b87_1_2"/>
          <p:cNvSpPr txBox="1"/>
          <p:nvPr/>
        </p:nvSpPr>
        <p:spPr>
          <a:xfrm>
            <a:off x="688138" y="1788225"/>
            <a:ext cx="7332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Tentukanlah determinan matriks berikut!</a:t>
            </a:r>
            <a:endParaRPr b="0" i="0" sz="1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2ea1a41b87_1_40"/>
          <p:cNvSpPr txBox="1"/>
          <p:nvPr>
            <p:ph type="title"/>
          </p:nvPr>
        </p:nvSpPr>
        <p:spPr>
          <a:xfrm>
            <a:off x="761900" y="1281075"/>
            <a:ext cx="2540100" cy="466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Jawaban</a:t>
            </a:r>
            <a:endParaRPr/>
          </a:p>
        </p:txBody>
      </p:sp>
      <p:pic>
        <p:nvPicPr>
          <p:cNvPr id="203" name="Google Shape;203;g12ea1a41b87_1_40"/>
          <p:cNvPicPr preferRelativeResize="0"/>
          <p:nvPr/>
        </p:nvPicPr>
        <p:blipFill rotWithShape="1">
          <a:blip r:embed="rId3">
            <a:alphaModFix/>
          </a:blip>
          <a:srcRect b="34127" l="19342" r="60573" t="55979"/>
          <a:stretch/>
        </p:blipFill>
        <p:spPr>
          <a:xfrm>
            <a:off x="2348400" y="2206375"/>
            <a:ext cx="3718652" cy="102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g12ea1a41b87_1_40"/>
          <p:cNvPicPr preferRelativeResize="0"/>
          <p:nvPr/>
        </p:nvPicPr>
        <p:blipFill rotWithShape="1">
          <a:blip r:embed="rId3">
            <a:alphaModFix/>
          </a:blip>
          <a:srcRect b="36262" l="39200" r="55062" t="55979"/>
          <a:stretch/>
        </p:blipFill>
        <p:spPr>
          <a:xfrm>
            <a:off x="3913875" y="2821550"/>
            <a:ext cx="1062051" cy="80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g12ea1a41b87_1_40"/>
          <p:cNvPicPr preferRelativeResize="0"/>
          <p:nvPr/>
        </p:nvPicPr>
        <p:blipFill rotWithShape="1">
          <a:blip r:embed="rId3">
            <a:alphaModFix/>
          </a:blip>
          <a:srcRect b="34127" l="44587" r="50555" t="58116"/>
          <a:stretch/>
        </p:blipFill>
        <p:spPr>
          <a:xfrm>
            <a:off x="3937000" y="3588050"/>
            <a:ext cx="899350" cy="80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2ea1a41b87_1_17"/>
          <p:cNvSpPr txBox="1"/>
          <p:nvPr>
            <p:ph type="title"/>
          </p:nvPr>
        </p:nvSpPr>
        <p:spPr>
          <a:xfrm>
            <a:off x="761950" y="809375"/>
            <a:ext cx="3556500" cy="54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-419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/>
              <a:t>Aturan Sarrus</a:t>
            </a:r>
            <a:endParaRPr/>
          </a:p>
        </p:txBody>
      </p:sp>
      <p:pic>
        <p:nvPicPr>
          <p:cNvPr id="211" name="Google Shape;211;g12ea1a41b87_1_17"/>
          <p:cNvPicPr preferRelativeResize="0"/>
          <p:nvPr/>
        </p:nvPicPr>
        <p:blipFill rotWithShape="1">
          <a:blip r:embed="rId3">
            <a:alphaModFix/>
          </a:blip>
          <a:srcRect b="44269" l="1652" r="0" t="26956"/>
          <a:stretch/>
        </p:blipFill>
        <p:spPr>
          <a:xfrm>
            <a:off x="1585600" y="1514475"/>
            <a:ext cx="6161400" cy="3304924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g12ea1a41b87_1_17"/>
          <p:cNvSpPr txBox="1"/>
          <p:nvPr/>
        </p:nvSpPr>
        <p:spPr>
          <a:xfrm>
            <a:off x="7459800" y="4686525"/>
            <a:ext cx="168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Source: Ruangguru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2ea1a41b87_1_48"/>
          <p:cNvSpPr txBox="1"/>
          <p:nvPr>
            <p:ph type="title"/>
          </p:nvPr>
        </p:nvSpPr>
        <p:spPr>
          <a:xfrm>
            <a:off x="761950" y="809375"/>
            <a:ext cx="31752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Contoh </a:t>
            </a:r>
            <a:endParaRPr/>
          </a:p>
        </p:txBody>
      </p:sp>
      <p:pic>
        <p:nvPicPr>
          <p:cNvPr id="218" name="Google Shape;218;g12ea1a41b87_1_48"/>
          <p:cNvPicPr preferRelativeResize="0"/>
          <p:nvPr/>
        </p:nvPicPr>
        <p:blipFill rotWithShape="1">
          <a:blip r:embed="rId3">
            <a:alphaModFix/>
          </a:blip>
          <a:srcRect b="36170" l="28098" r="58138" t="52824"/>
          <a:stretch/>
        </p:blipFill>
        <p:spPr>
          <a:xfrm>
            <a:off x="3093825" y="2423500"/>
            <a:ext cx="2552398" cy="11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g12ea1a41b87_1_48"/>
          <p:cNvSpPr txBox="1"/>
          <p:nvPr/>
        </p:nvSpPr>
        <p:spPr>
          <a:xfrm>
            <a:off x="762000" y="1542225"/>
            <a:ext cx="7332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Tentukan determinan matriks berikut ini menggunakan aturan </a:t>
            </a:r>
            <a:r>
              <a:rPr b="0" i="1" lang="en" sz="16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Sarrus</a:t>
            </a:r>
            <a:r>
              <a:rPr b="0" i="0" lang="en" sz="16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b="0" i="0" sz="1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2ea1a41b87_1_61"/>
          <p:cNvSpPr txBox="1"/>
          <p:nvPr>
            <p:ph type="title"/>
          </p:nvPr>
        </p:nvSpPr>
        <p:spPr>
          <a:xfrm>
            <a:off x="761950" y="644550"/>
            <a:ext cx="3175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Solusi</a:t>
            </a:r>
            <a:endParaRPr/>
          </a:p>
        </p:txBody>
      </p:sp>
      <p:sp>
        <p:nvSpPr>
          <p:cNvPr id="225" name="Google Shape;225;g12ea1a41b87_1_61"/>
          <p:cNvSpPr txBox="1"/>
          <p:nvPr/>
        </p:nvSpPr>
        <p:spPr>
          <a:xfrm>
            <a:off x="761950" y="1401850"/>
            <a:ext cx="7332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kita tulis kembali elemen-elemen pada kolom ke-1 dan ke-2 di sebelah kanan matriks A sebagai berikut:</a:t>
            </a:r>
            <a:endParaRPr b="0" i="0" sz="1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6" name="Google Shape;226;g12ea1a41b87_1_61"/>
          <p:cNvPicPr preferRelativeResize="0"/>
          <p:nvPr/>
        </p:nvPicPr>
        <p:blipFill rotWithShape="1">
          <a:blip r:embed="rId3">
            <a:alphaModFix/>
          </a:blip>
          <a:srcRect b="56304" l="25683" r="56820" t="30482"/>
          <a:stretch/>
        </p:blipFill>
        <p:spPr>
          <a:xfrm>
            <a:off x="2601651" y="2087513"/>
            <a:ext cx="3940702" cy="1673324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12ea1a41b87_1_61"/>
          <p:cNvSpPr txBox="1"/>
          <p:nvPr/>
        </p:nvSpPr>
        <p:spPr>
          <a:xfrm>
            <a:off x="761950" y="3760825"/>
            <a:ext cx="7760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Kemudian, kita tarik garis putus-putus seperti gambar di atas. Kalikan elemen-elemen yang terkena garis putus-putus tersebut. Hasil kali elemen yang terkena </a:t>
            </a:r>
            <a:r>
              <a:rPr b="0" i="0" lang="en" sz="14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garis putus-putus berwarna biru diberi tanda positif (+)</a:t>
            </a:r>
            <a:r>
              <a:rPr b="0" i="0" lang="en" sz="14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, sedangkan hasil kali elemen yang terkena </a:t>
            </a:r>
            <a:r>
              <a:rPr b="0" i="0" lang="en" sz="1400" u="none" cap="none" strike="noStrik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rPr>
              <a:t>garis putus-putus berwarna oranye diberi tanda negatif (-)</a:t>
            </a:r>
            <a:endParaRPr b="0" i="0" sz="1700" u="none" cap="none" strike="noStrike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2ea1a41b87_1_72"/>
          <p:cNvSpPr txBox="1"/>
          <p:nvPr>
            <p:ph type="title"/>
          </p:nvPr>
        </p:nvSpPr>
        <p:spPr>
          <a:xfrm>
            <a:off x="761950" y="809375"/>
            <a:ext cx="3175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Solusi</a:t>
            </a:r>
            <a:endParaRPr/>
          </a:p>
        </p:txBody>
      </p:sp>
      <p:sp>
        <p:nvSpPr>
          <p:cNvPr id="233" name="Google Shape;233;g12ea1a41b87_1_72"/>
          <p:cNvSpPr txBox="1"/>
          <p:nvPr/>
        </p:nvSpPr>
        <p:spPr>
          <a:xfrm>
            <a:off x="761950" y="1687600"/>
            <a:ext cx="7332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Sehingga hasil determinan matriks A sebagai berikut:</a:t>
            </a:r>
            <a:endParaRPr b="0" i="0" sz="1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4" name="Google Shape;234;g12ea1a41b87_1_72"/>
          <p:cNvPicPr preferRelativeResize="0"/>
          <p:nvPr/>
        </p:nvPicPr>
        <p:blipFill rotWithShape="1">
          <a:blip r:embed="rId3">
            <a:alphaModFix/>
          </a:blip>
          <a:srcRect b="31401" l="15479" r="47311" t="59364"/>
          <a:stretch/>
        </p:blipFill>
        <p:spPr>
          <a:xfrm>
            <a:off x="652713" y="2350426"/>
            <a:ext cx="7990974" cy="111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2ea1a41b87_1_23"/>
          <p:cNvSpPr txBox="1"/>
          <p:nvPr>
            <p:ph type="title"/>
          </p:nvPr>
        </p:nvSpPr>
        <p:spPr>
          <a:xfrm>
            <a:off x="644550" y="809625"/>
            <a:ext cx="4847100" cy="54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2. Metode Minor-Kofaktor</a:t>
            </a:r>
            <a:endParaRPr/>
          </a:p>
        </p:txBody>
      </p:sp>
      <p:pic>
        <p:nvPicPr>
          <p:cNvPr id="240" name="Google Shape;240;g12ea1a41b87_1_23"/>
          <p:cNvPicPr preferRelativeResize="0"/>
          <p:nvPr/>
        </p:nvPicPr>
        <p:blipFill rotWithShape="1">
          <a:blip r:embed="rId3">
            <a:alphaModFix/>
          </a:blip>
          <a:srcRect b="2065" l="826" r="826" t="61222"/>
          <a:stretch/>
        </p:blipFill>
        <p:spPr>
          <a:xfrm>
            <a:off x="1987363" y="1431525"/>
            <a:ext cx="5169275" cy="3537751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g12ea1a41b87_1_23"/>
          <p:cNvSpPr txBox="1"/>
          <p:nvPr/>
        </p:nvSpPr>
        <p:spPr>
          <a:xfrm>
            <a:off x="7459800" y="4686525"/>
            <a:ext cx="168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Source: Ruangguru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"/>
          <p:cNvSpPr txBox="1"/>
          <p:nvPr>
            <p:ph idx="1" type="body"/>
          </p:nvPr>
        </p:nvSpPr>
        <p:spPr>
          <a:xfrm>
            <a:off x="761950" y="1294450"/>
            <a:ext cx="64635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Matrik pada Linear Algebra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Matrik dan Linear Mappings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Next Steps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100"/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"/>
          <p:cNvSpPr txBox="1"/>
          <p:nvPr>
            <p:ph type="title"/>
          </p:nvPr>
        </p:nvSpPr>
        <p:spPr>
          <a:xfrm>
            <a:off x="761950" y="736800"/>
            <a:ext cx="50802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Agenda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2ea1a41b87_1_55"/>
          <p:cNvSpPr txBox="1"/>
          <p:nvPr>
            <p:ph type="title"/>
          </p:nvPr>
        </p:nvSpPr>
        <p:spPr>
          <a:xfrm>
            <a:off x="761950" y="809375"/>
            <a:ext cx="31752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Contoh </a:t>
            </a:r>
            <a:endParaRPr/>
          </a:p>
        </p:txBody>
      </p:sp>
      <p:pic>
        <p:nvPicPr>
          <p:cNvPr id="247" name="Google Shape;247;g12ea1a41b87_1_55"/>
          <p:cNvPicPr preferRelativeResize="0"/>
          <p:nvPr/>
        </p:nvPicPr>
        <p:blipFill rotWithShape="1">
          <a:blip r:embed="rId3">
            <a:alphaModFix/>
          </a:blip>
          <a:srcRect b="36170" l="28098" r="58138" t="52824"/>
          <a:stretch/>
        </p:blipFill>
        <p:spPr>
          <a:xfrm>
            <a:off x="3093825" y="2423500"/>
            <a:ext cx="2552398" cy="11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g12ea1a41b87_1_55"/>
          <p:cNvSpPr txBox="1"/>
          <p:nvPr/>
        </p:nvSpPr>
        <p:spPr>
          <a:xfrm>
            <a:off x="762000" y="1542225"/>
            <a:ext cx="7332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Tentukan determinan matriks berikut ini menggunakan metode minor-kofaktor!</a:t>
            </a:r>
            <a:endParaRPr b="0" i="0" sz="1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2ea1a41b87_1_68"/>
          <p:cNvSpPr txBox="1"/>
          <p:nvPr>
            <p:ph type="title"/>
          </p:nvPr>
        </p:nvSpPr>
        <p:spPr>
          <a:xfrm>
            <a:off x="761950" y="809375"/>
            <a:ext cx="31752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Solusi</a:t>
            </a:r>
            <a:endParaRPr/>
          </a:p>
        </p:txBody>
      </p:sp>
      <p:sp>
        <p:nvSpPr>
          <p:cNvPr id="254" name="Google Shape;254;g12ea1a41b87_1_68"/>
          <p:cNvSpPr txBox="1"/>
          <p:nvPr/>
        </p:nvSpPr>
        <p:spPr>
          <a:xfrm>
            <a:off x="762000" y="1514475"/>
            <a:ext cx="73323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pertama, kita pilih salah satu baris atau kolom matriks A untuk mendapatkan nilai determinannya. Misalnya, kita pilih baris ke-1. Elemen-elemen matriks baris ke-1, yaitu a</a:t>
            </a:r>
            <a:r>
              <a:rPr b="0" baseline="-25000" i="0" lang="en" sz="15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11</a:t>
            </a:r>
            <a:r>
              <a:rPr b="0" i="0" lang="en" sz="15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, a</a:t>
            </a:r>
            <a:r>
              <a:rPr b="0" baseline="-25000" i="0" lang="en" sz="15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12</a:t>
            </a:r>
            <a:r>
              <a:rPr b="0" i="0" lang="en" sz="15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, dan a</a:t>
            </a:r>
            <a:r>
              <a:rPr b="0" baseline="-25000" i="0" lang="en" sz="15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13</a:t>
            </a:r>
            <a:r>
              <a:rPr b="0" i="0" lang="en" sz="15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5" name="Google Shape;255;g12ea1a41b87_1_68"/>
          <p:cNvPicPr preferRelativeResize="0"/>
          <p:nvPr/>
        </p:nvPicPr>
        <p:blipFill rotWithShape="1">
          <a:blip r:embed="rId3">
            <a:alphaModFix/>
          </a:blip>
          <a:srcRect b="46788" l="29518" r="59227" t="42124"/>
          <a:stretch/>
        </p:blipFill>
        <p:spPr>
          <a:xfrm>
            <a:off x="3366475" y="2315475"/>
            <a:ext cx="1583676" cy="87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2ea1a41b87_1_86"/>
          <p:cNvSpPr txBox="1"/>
          <p:nvPr>
            <p:ph type="title"/>
          </p:nvPr>
        </p:nvSpPr>
        <p:spPr>
          <a:xfrm>
            <a:off x="761950" y="809375"/>
            <a:ext cx="31752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Solusi</a:t>
            </a:r>
            <a:endParaRPr/>
          </a:p>
        </p:txBody>
      </p:sp>
      <p:pic>
        <p:nvPicPr>
          <p:cNvPr id="261" name="Google Shape;261;g12ea1a41b87_1_86"/>
          <p:cNvPicPr preferRelativeResize="0"/>
          <p:nvPr/>
        </p:nvPicPr>
        <p:blipFill rotWithShape="1">
          <a:blip r:embed="rId3">
            <a:alphaModFix/>
          </a:blip>
          <a:srcRect b="23185" l="18026" r="48559" t="61350"/>
          <a:stretch/>
        </p:blipFill>
        <p:spPr>
          <a:xfrm>
            <a:off x="2220975" y="2219325"/>
            <a:ext cx="4702049" cy="1223526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12ea1a41b87_1_86"/>
          <p:cNvSpPr txBox="1"/>
          <p:nvPr/>
        </p:nvSpPr>
        <p:spPr>
          <a:xfrm>
            <a:off x="762000" y="1543650"/>
            <a:ext cx="7436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Selanjutnya, karena kita pilih elemen-elemen pada baris ke-1, rumus determinan matriks yang kita gunakan adalah sebagai berikut: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g12ea1a41b87_1_86"/>
          <p:cNvSpPr txBox="1"/>
          <p:nvPr/>
        </p:nvSpPr>
        <p:spPr>
          <a:xfrm>
            <a:off x="856500" y="3629025"/>
            <a:ext cx="72003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Langkah kedua, kita cari kofaktor matriks bagian dari matriks A (C</a:t>
            </a:r>
            <a:r>
              <a:rPr b="0" baseline="-25000" i="0" lang="en" sz="13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ij</a:t>
            </a:r>
            <a:r>
              <a:rPr b="0" i="0" lang="en" sz="13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). Cij = (-1)</a:t>
            </a:r>
            <a:r>
              <a:rPr b="0" baseline="30000" i="0" lang="en" sz="13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i+j</a:t>
            </a:r>
            <a:r>
              <a:rPr b="0" i="0" lang="en" sz="13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 M</a:t>
            </a:r>
            <a:r>
              <a:rPr b="0" baseline="-25000" i="0" lang="en" sz="13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ij</a:t>
            </a:r>
            <a:r>
              <a:rPr b="0" i="0" lang="en" sz="13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 dan M</a:t>
            </a:r>
            <a:r>
              <a:rPr b="0" baseline="-25000" i="0" lang="en" sz="13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ij</a:t>
            </a:r>
            <a:r>
              <a:rPr b="0" i="0" lang="en" sz="13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 = det A</a:t>
            </a:r>
            <a:r>
              <a:rPr b="0" baseline="-25000" i="0" lang="en" sz="13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ij</a:t>
            </a:r>
            <a:r>
              <a:rPr b="0" i="0" lang="en" sz="13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 dengan A</a:t>
            </a:r>
            <a:r>
              <a:rPr b="0" baseline="-25000" i="0" lang="en" sz="13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ij</a:t>
            </a:r>
            <a:r>
              <a:rPr b="0" i="0" lang="en" sz="13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 merupakan matriks bagian dari matriks A yang diperoleh dengan menghilangkan baris ke-i dan kolom ke-j. Sebelumnya, kita telah memilih elemen-elemen pada baris ke-1, yaitu a11, a12, dan a13. Oleh karena itu, matriks bagian dari matriks A nya adalah A11, A12, dan A13.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2ea1a41b87_1_13"/>
          <p:cNvSpPr txBox="1"/>
          <p:nvPr>
            <p:ph type="title"/>
          </p:nvPr>
        </p:nvSpPr>
        <p:spPr>
          <a:xfrm>
            <a:off x="761950" y="706250"/>
            <a:ext cx="3175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Solusi</a:t>
            </a:r>
            <a:endParaRPr/>
          </a:p>
        </p:txBody>
      </p:sp>
      <p:sp>
        <p:nvSpPr>
          <p:cNvPr id="269" name="Google Shape;269;g12ea1a41b87_1_13"/>
          <p:cNvSpPr txBox="1"/>
          <p:nvPr/>
        </p:nvSpPr>
        <p:spPr>
          <a:xfrm>
            <a:off x="1417850" y="1343700"/>
            <a:ext cx="6885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0" name="Google Shape;270;g12ea1a41b87_1_13"/>
          <p:cNvPicPr preferRelativeResize="0"/>
          <p:nvPr/>
        </p:nvPicPr>
        <p:blipFill rotWithShape="1">
          <a:blip r:embed="rId3">
            <a:alphaModFix/>
          </a:blip>
          <a:srcRect b="28036" l="9290" r="43669" t="22425"/>
          <a:stretch/>
        </p:blipFill>
        <p:spPr>
          <a:xfrm>
            <a:off x="1417852" y="1305650"/>
            <a:ext cx="6223199" cy="368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2eaedb756b_0_23"/>
          <p:cNvSpPr txBox="1"/>
          <p:nvPr/>
        </p:nvSpPr>
        <p:spPr>
          <a:xfrm>
            <a:off x="248550" y="629175"/>
            <a:ext cx="2600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 = </a:t>
            </a:r>
            <a:r>
              <a:rPr b="0" i="0" lang="en" sz="1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4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2  8  1     M31 = 2 8 1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  </a:t>
            </a:r>
            <a:r>
              <a:rPr b="0" i="0" lang="en" sz="1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2  4  2                 2 4 2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 </a:t>
            </a:r>
            <a:r>
              <a:rPr b="0" i="0" lang="en" sz="1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 4  5  6  3   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         5 4 7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  </a:t>
            </a:r>
            <a:r>
              <a:rPr b="0" i="0" lang="en" sz="1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5  4  7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6" name="Google Shape;276;g12eaedb756b_0_23"/>
          <p:cNvSpPr txBox="1"/>
          <p:nvPr/>
        </p:nvSpPr>
        <p:spPr>
          <a:xfrm>
            <a:off x="248550" y="1686450"/>
            <a:ext cx="2600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 = 4  </a:t>
            </a:r>
            <a:r>
              <a:rPr b="0" i="0" lang="en" sz="1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8  1     M31 = 4 8 1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  3  </a:t>
            </a:r>
            <a:r>
              <a:rPr b="0" i="0" lang="en" sz="1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4  2                 3 4 2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 </a:t>
            </a:r>
            <a:r>
              <a:rPr b="0" i="0" lang="en" sz="1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 4  5  6  3   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         2 4 7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  2  </a:t>
            </a:r>
            <a:r>
              <a:rPr b="0" i="0" lang="en" sz="1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5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4  7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g12eaedb756b_0_23"/>
          <p:cNvSpPr txBox="1"/>
          <p:nvPr/>
        </p:nvSpPr>
        <p:spPr>
          <a:xfrm>
            <a:off x="248550" y="2753250"/>
            <a:ext cx="2600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 = 4  2  </a:t>
            </a:r>
            <a:r>
              <a:rPr b="0" i="0" lang="en" sz="1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8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1     M31 = 2 8 1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  3  2  </a:t>
            </a:r>
            <a:r>
              <a:rPr b="0" i="0" lang="en" sz="1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4 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2                 2 4 2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 </a:t>
            </a:r>
            <a:r>
              <a:rPr b="0" i="0" lang="en" sz="1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 4  5  6  3   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         5 4 7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  2  5  </a:t>
            </a:r>
            <a:r>
              <a:rPr b="0" i="0" lang="en" sz="1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4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7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g12eaedb756b_0_23"/>
          <p:cNvSpPr txBox="1"/>
          <p:nvPr/>
        </p:nvSpPr>
        <p:spPr>
          <a:xfrm>
            <a:off x="248550" y="3820050"/>
            <a:ext cx="2600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 = 4  2  8  </a:t>
            </a:r>
            <a:r>
              <a:rPr b="0" i="0" lang="en" sz="1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M31 = 4 2 8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  3  2  4 </a:t>
            </a:r>
            <a:r>
              <a:rPr b="0" i="0" lang="en" sz="1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 2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            3 4 2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 </a:t>
            </a:r>
            <a:r>
              <a:rPr b="0" i="0" lang="en" sz="1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 4  5  6  3   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         2 5 4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  2  5  4  </a:t>
            </a:r>
            <a:r>
              <a:rPr b="0" i="0" lang="en" sz="1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7</a:t>
            </a:r>
            <a:endParaRPr b="0" i="0" sz="1400" u="none" cap="none" strike="noStrike">
              <a:solidFill>
                <a:srgbClr val="000000"/>
              </a:solidFill>
              <a:highlight>
                <a:srgbClr val="FFFF00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2ea1a41b87_1_100"/>
          <p:cNvSpPr txBox="1"/>
          <p:nvPr>
            <p:ph type="title"/>
          </p:nvPr>
        </p:nvSpPr>
        <p:spPr>
          <a:xfrm>
            <a:off x="761950" y="809375"/>
            <a:ext cx="31752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Solusi </a:t>
            </a:r>
            <a:endParaRPr/>
          </a:p>
        </p:txBody>
      </p:sp>
      <p:pic>
        <p:nvPicPr>
          <p:cNvPr id="284" name="Google Shape;284;g12ea1a41b87_1_100"/>
          <p:cNvPicPr preferRelativeResize="0"/>
          <p:nvPr/>
        </p:nvPicPr>
        <p:blipFill rotWithShape="1">
          <a:blip r:embed="rId3">
            <a:alphaModFix/>
          </a:blip>
          <a:srcRect b="42654" l="14651" r="45728" t="36994"/>
          <a:stretch/>
        </p:blipFill>
        <p:spPr>
          <a:xfrm>
            <a:off x="1508275" y="2179125"/>
            <a:ext cx="6740824" cy="194652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g12ea1a41b87_1_100"/>
          <p:cNvSpPr txBox="1"/>
          <p:nvPr/>
        </p:nvSpPr>
        <p:spPr>
          <a:xfrm>
            <a:off x="761950" y="1598500"/>
            <a:ext cx="733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Sehingga hasil dari determinan matriks A adalah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2ea1a41b87_1_106"/>
          <p:cNvSpPr txBox="1"/>
          <p:nvPr>
            <p:ph type="title"/>
          </p:nvPr>
        </p:nvSpPr>
        <p:spPr>
          <a:xfrm>
            <a:off x="612900" y="758050"/>
            <a:ext cx="5864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Sifat - sifat Determinan Matriks</a:t>
            </a:r>
            <a:endParaRPr/>
          </a:p>
        </p:txBody>
      </p:sp>
      <p:pic>
        <p:nvPicPr>
          <p:cNvPr id="291" name="Google Shape;291;g12ea1a41b87_1_106"/>
          <p:cNvPicPr preferRelativeResize="0"/>
          <p:nvPr/>
        </p:nvPicPr>
        <p:blipFill rotWithShape="1">
          <a:blip r:embed="rId3">
            <a:alphaModFix/>
          </a:blip>
          <a:srcRect b="40189" l="0" r="0" t="15588"/>
          <a:stretch/>
        </p:blipFill>
        <p:spPr>
          <a:xfrm>
            <a:off x="1877788" y="1368075"/>
            <a:ext cx="5388425" cy="3574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g12ea1a41b87_1_106"/>
          <p:cNvSpPr txBox="1"/>
          <p:nvPr/>
        </p:nvSpPr>
        <p:spPr>
          <a:xfrm>
            <a:off x="7459800" y="4686525"/>
            <a:ext cx="168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Source: Ruangguru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2ea1a41b87_1_115"/>
          <p:cNvSpPr txBox="1"/>
          <p:nvPr>
            <p:ph type="title"/>
          </p:nvPr>
        </p:nvSpPr>
        <p:spPr>
          <a:xfrm>
            <a:off x="612900" y="758050"/>
            <a:ext cx="5864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Sifat - sifat Determinan Matriks</a:t>
            </a:r>
            <a:endParaRPr/>
          </a:p>
        </p:txBody>
      </p:sp>
      <p:pic>
        <p:nvPicPr>
          <p:cNvPr id="298" name="Google Shape;298;g12ea1a41b87_1_115"/>
          <p:cNvPicPr preferRelativeResize="0"/>
          <p:nvPr/>
        </p:nvPicPr>
        <p:blipFill rotWithShape="1">
          <a:blip r:embed="rId3">
            <a:alphaModFix/>
          </a:blip>
          <a:srcRect b="2036" l="0" r="0" t="59601"/>
          <a:stretch/>
        </p:blipFill>
        <p:spPr>
          <a:xfrm>
            <a:off x="1645750" y="1514475"/>
            <a:ext cx="5947025" cy="3422152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g12ea1a41b87_1_115"/>
          <p:cNvSpPr txBox="1"/>
          <p:nvPr/>
        </p:nvSpPr>
        <p:spPr>
          <a:xfrm>
            <a:off x="7459800" y="4686525"/>
            <a:ext cx="168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Source: Ruangguru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2db06be36e_0_168"/>
          <p:cNvSpPr txBox="1"/>
          <p:nvPr>
            <p:ph type="title"/>
          </p:nvPr>
        </p:nvSpPr>
        <p:spPr>
          <a:xfrm>
            <a:off x="761950" y="736800"/>
            <a:ext cx="7827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Inverse Matrix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305" name="Google Shape;305;g12db06be36e_0_168"/>
          <p:cNvSpPr txBox="1"/>
          <p:nvPr/>
        </p:nvSpPr>
        <p:spPr>
          <a:xfrm>
            <a:off x="761950" y="1320450"/>
            <a:ext cx="7332300" cy="1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Invers dapat juga diartikan sebagai lawan dari sesuatu (kebalikan). Invers matriks adalah kebalikan (invers) dari sebuah matriks. Jadi, apabila matriks tersebut dikalikan dengan inversnya, maka akan menjadi matriks identitas.</a:t>
            </a:r>
            <a:endParaRPr b="0" i="0" sz="1600" u="none" cap="none" strike="noStrike">
              <a:solidFill>
                <a:srgbClr val="43485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6" name="Google Shape;306;g12db06be36e_0_168"/>
          <p:cNvSpPr txBox="1"/>
          <p:nvPr/>
        </p:nvSpPr>
        <p:spPr>
          <a:xfrm>
            <a:off x="816900" y="2346975"/>
            <a:ext cx="70209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Contoh</a:t>
            </a:r>
            <a:r>
              <a:rPr b="0" i="0" lang="en" sz="15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 :</a:t>
            </a:r>
            <a:endParaRPr b="0" i="0" sz="1500" u="none" cap="none" strike="noStrike">
              <a:solidFill>
                <a:srgbClr val="43485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43485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Carilah invers dari f(x) = 2x </a:t>
            </a:r>
            <a:endParaRPr b="0" i="0" sz="1500" u="none" cap="none" strike="noStrike">
              <a:solidFill>
                <a:srgbClr val="43485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maka jawabannya adalah  f</a:t>
            </a:r>
            <a:r>
              <a:rPr b="0" baseline="30000" i="0" lang="en" sz="15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-1</a:t>
            </a:r>
            <a:r>
              <a:rPr b="0" i="0" lang="en" sz="15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 (x) = ½ x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2ea1a41b87_1_124"/>
          <p:cNvSpPr txBox="1"/>
          <p:nvPr>
            <p:ph type="title"/>
          </p:nvPr>
        </p:nvSpPr>
        <p:spPr>
          <a:xfrm>
            <a:off x="761950" y="736800"/>
            <a:ext cx="7827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Inverse Matrix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312" name="Google Shape;312;g12ea1a41b87_1_124"/>
          <p:cNvPicPr preferRelativeResize="0"/>
          <p:nvPr/>
        </p:nvPicPr>
        <p:blipFill rotWithShape="1">
          <a:blip r:embed="rId3">
            <a:alphaModFix/>
          </a:blip>
          <a:srcRect b="0" l="0" r="49789" t="40373"/>
          <a:stretch/>
        </p:blipFill>
        <p:spPr>
          <a:xfrm>
            <a:off x="2861775" y="2292575"/>
            <a:ext cx="3240350" cy="196805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g12ea1a41b87_1_124"/>
          <p:cNvSpPr txBox="1"/>
          <p:nvPr/>
        </p:nvSpPr>
        <p:spPr>
          <a:xfrm>
            <a:off x="923400" y="4333875"/>
            <a:ext cx="729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Inverse = (1/determinant)*Adjoint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4" name="Google Shape;314;g12ea1a41b87_1_124"/>
          <p:cNvPicPr preferRelativeResize="0"/>
          <p:nvPr/>
        </p:nvPicPr>
        <p:blipFill rotWithShape="1">
          <a:blip r:embed="rId4">
            <a:alphaModFix/>
          </a:blip>
          <a:srcRect b="97652" l="2796" r="70896" t="28224"/>
          <a:stretch/>
        </p:blipFill>
        <p:spPr>
          <a:xfrm flipH="1" rot="10800000">
            <a:off x="3221625" y="1409675"/>
            <a:ext cx="1817625" cy="91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"/>
          <p:cNvSpPr txBox="1"/>
          <p:nvPr>
            <p:ph type="title"/>
          </p:nvPr>
        </p:nvSpPr>
        <p:spPr>
          <a:xfrm>
            <a:off x="761950" y="809375"/>
            <a:ext cx="5017200" cy="17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 sz="4200"/>
              <a:t>Are your students ML-ready?</a:t>
            </a:r>
            <a:endParaRPr sz="42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2ea1a41b87_1_134"/>
          <p:cNvSpPr txBox="1"/>
          <p:nvPr>
            <p:ph type="title"/>
          </p:nvPr>
        </p:nvSpPr>
        <p:spPr>
          <a:xfrm>
            <a:off x="761950" y="809375"/>
            <a:ext cx="3175200" cy="5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Contoh</a:t>
            </a:r>
            <a:endParaRPr/>
          </a:p>
        </p:txBody>
      </p:sp>
      <p:pic>
        <p:nvPicPr>
          <p:cNvPr id="320" name="Google Shape;320;g12ea1a41b87_1_134"/>
          <p:cNvPicPr preferRelativeResize="0"/>
          <p:nvPr/>
        </p:nvPicPr>
        <p:blipFill rotWithShape="1">
          <a:blip r:embed="rId3">
            <a:alphaModFix/>
          </a:blip>
          <a:srcRect b="49374" l="30432" r="61139" t="42390"/>
          <a:stretch/>
        </p:blipFill>
        <p:spPr>
          <a:xfrm>
            <a:off x="3810975" y="1514477"/>
            <a:ext cx="1745051" cy="95865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g12ea1a41b87_1_134"/>
          <p:cNvSpPr txBox="1"/>
          <p:nvPr/>
        </p:nvSpPr>
        <p:spPr>
          <a:xfrm>
            <a:off x="682175" y="2549825"/>
            <a:ext cx="733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Pembahasan :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2" name="Google Shape;322;g12ea1a41b87_1_134"/>
          <p:cNvPicPr preferRelativeResize="0"/>
          <p:nvPr/>
        </p:nvPicPr>
        <p:blipFill rotWithShape="1">
          <a:blip r:embed="rId4">
            <a:alphaModFix/>
          </a:blip>
          <a:srcRect b="35661" l="13627" r="46265" t="53617"/>
          <a:stretch/>
        </p:blipFill>
        <p:spPr>
          <a:xfrm>
            <a:off x="1220250" y="3181392"/>
            <a:ext cx="7039152" cy="1057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2ea1a41b87_1_146"/>
          <p:cNvSpPr txBox="1"/>
          <p:nvPr>
            <p:ph type="title"/>
          </p:nvPr>
        </p:nvSpPr>
        <p:spPr>
          <a:xfrm>
            <a:off x="761950" y="809375"/>
            <a:ext cx="3175200" cy="5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Inverse</a:t>
            </a:r>
            <a:endParaRPr/>
          </a:p>
        </p:txBody>
      </p:sp>
      <p:pic>
        <p:nvPicPr>
          <p:cNvPr id="328" name="Google Shape;328;g12ea1a41b87_1_146"/>
          <p:cNvPicPr preferRelativeResize="0"/>
          <p:nvPr/>
        </p:nvPicPr>
        <p:blipFill rotWithShape="1">
          <a:blip r:embed="rId3">
            <a:alphaModFix/>
          </a:blip>
          <a:srcRect b="54548" l="16241" r="48255" t="23843"/>
          <a:stretch/>
        </p:blipFill>
        <p:spPr>
          <a:xfrm>
            <a:off x="1635499" y="1514476"/>
            <a:ext cx="6179507" cy="211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g12ea1a41b87_1_146"/>
          <p:cNvPicPr preferRelativeResize="0"/>
          <p:nvPr/>
        </p:nvPicPr>
        <p:blipFill rotWithShape="1">
          <a:blip r:embed="rId4">
            <a:alphaModFix/>
          </a:blip>
          <a:srcRect b="43806" l="22016" r="52392" t="48167"/>
          <a:stretch/>
        </p:blipFill>
        <p:spPr>
          <a:xfrm>
            <a:off x="2385538" y="3802825"/>
            <a:ext cx="4679424" cy="825026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g12ea1a41b87_1_146"/>
          <p:cNvSpPr txBox="1"/>
          <p:nvPr/>
        </p:nvSpPr>
        <p:spPr>
          <a:xfrm>
            <a:off x="7459800" y="4686525"/>
            <a:ext cx="168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Source: Ruangguru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2ea1a41b87_1_160"/>
          <p:cNvSpPr txBox="1"/>
          <p:nvPr>
            <p:ph type="title"/>
          </p:nvPr>
        </p:nvSpPr>
        <p:spPr>
          <a:xfrm>
            <a:off x="762000" y="985950"/>
            <a:ext cx="7827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3200"/>
              <a:t>Contoh</a:t>
            </a:r>
            <a:endParaRPr sz="3200"/>
          </a:p>
        </p:txBody>
      </p:sp>
      <p:sp>
        <p:nvSpPr>
          <p:cNvPr id="336" name="Google Shape;336;g12ea1a41b87_1_160"/>
          <p:cNvSpPr txBox="1"/>
          <p:nvPr/>
        </p:nvSpPr>
        <p:spPr>
          <a:xfrm>
            <a:off x="762000" y="1613475"/>
            <a:ext cx="7297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Tentukan invers matriks berikut dengan menggunakan adjoin!</a:t>
            </a:r>
            <a:endParaRPr b="0" i="0" sz="2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37" name="Google Shape;337;g12ea1a41b87_1_160"/>
          <p:cNvPicPr preferRelativeResize="0"/>
          <p:nvPr/>
        </p:nvPicPr>
        <p:blipFill rotWithShape="1">
          <a:blip r:embed="rId3">
            <a:alphaModFix/>
          </a:blip>
          <a:srcRect b="67862" l="29725" r="59809" t="21826"/>
          <a:stretch/>
        </p:blipFill>
        <p:spPr>
          <a:xfrm>
            <a:off x="3521915" y="2289000"/>
            <a:ext cx="2307761" cy="1278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2ea1a41b87_1_170"/>
          <p:cNvSpPr txBox="1"/>
          <p:nvPr>
            <p:ph type="title"/>
          </p:nvPr>
        </p:nvSpPr>
        <p:spPr>
          <a:xfrm>
            <a:off x="727625" y="633525"/>
            <a:ext cx="7827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3200"/>
              <a:t>Penyelesaian </a:t>
            </a:r>
            <a:endParaRPr sz="3200"/>
          </a:p>
        </p:txBody>
      </p:sp>
      <p:sp>
        <p:nvSpPr>
          <p:cNvPr id="343" name="Google Shape;343;g12ea1a41b87_1_170"/>
          <p:cNvSpPr txBox="1"/>
          <p:nvPr/>
        </p:nvSpPr>
        <p:spPr>
          <a:xfrm>
            <a:off x="813575" y="2143400"/>
            <a:ext cx="76557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Pertama, kita cari terlebih dahulu determinan matriks A menggunakan metode yang sudah dijelaskan sebelumnya. Bisa dengan cara aturan Sarrus ataupun metode minor-kofaktor. Misalnya, kita akan menggunakan metode Sarrus, sehingga:</a:t>
            </a:r>
            <a:endParaRPr b="0" i="0" sz="25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44" name="Google Shape;344;g12ea1a41b87_1_170"/>
          <p:cNvPicPr preferRelativeResize="0"/>
          <p:nvPr/>
        </p:nvPicPr>
        <p:blipFill rotWithShape="1">
          <a:blip r:embed="rId3">
            <a:alphaModFix/>
          </a:blip>
          <a:srcRect b="55948" l="28207" r="58126" t="36877"/>
          <a:stretch/>
        </p:blipFill>
        <p:spPr>
          <a:xfrm>
            <a:off x="3302000" y="1162050"/>
            <a:ext cx="3013799" cy="88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g12ea1a41b87_1_170"/>
          <p:cNvPicPr preferRelativeResize="0"/>
          <p:nvPr/>
        </p:nvPicPr>
        <p:blipFill rotWithShape="1">
          <a:blip r:embed="rId3">
            <a:alphaModFix/>
          </a:blip>
          <a:srcRect b="22049" l="17201" r="48046" t="69725"/>
          <a:stretch/>
        </p:blipFill>
        <p:spPr>
          <a:xfrm>
            <a:off x="1555025" y="3981450"/>
            <a:ext cx="6684801" cy="88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g12ea1a41b87_1_170"/>
          <p:cNvPicPr preferRelativeResize="0"/>
          <p:nvPr/>
        </p:nvPicPr>
        <p:blipFill rotWithShape="1">
          <a:blip r:embed="rId3">
            <a:alphaModFix/>
          </a:blip>
          <a:srcRect b="30041" l="28549" r="59039" t="60954"/>
          <a:stretch/>
        </p:blipFill>
        <p:spPr>
          <a:xfrm>
            <a:off x="3378400" y="3029375"/>
            <a:ext cx="2387225" cy="973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2ea1a41b87_1_179"/>
          <p:cNvSpPr txBox="1"/>
          <p:nvPr>
            <p:ph type="title"/>
          </p:nvPr>
        </p:nvSpPr>
        <p:spPr>
          <a:xfrm>
            <a:off x="762000" y="985950"/>
            <a:ext cx="7827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3200"/>
              <a:t>Penyelesaian </a:t>
            </a:r>
            <a:endParaRPr sz="3200"/>
          </a:p>
        </p:txBody>
      </p:sp>
      <p:sp>
        <p:nvSpPr>
          <p:cNvPr id="352" name="Google Shape;352;g12ea1a41b87_1_179"/>
          <p:cNvSpPr txBox="1"/>
          <p:nvPr/>
        </p:nvSpPr>
        <p:spPr>
          <a:xfrm>
            <a:off x="671775" y="1482000"/>
            <a:ext cx="7655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Kemudian, kita tentukan adjoin matriks dengan mencari kofaktor matriks A tersebut.</a:t>
            </a:r>
            <a:endParaRPr b="0" i="0" sz="27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53" name="Google Shape;353;g12ea1a41b87_1_179"/>
          <p:cNvPicPr preferRelativeResize="0"/>
          <p:nvPr/>
        </p:nvPicPr>
        <p:blipFill rotWithShape="1">
          <a:blip r:embed="rId3">
            <a:alphaModFix/>
          </a:blip>
          <a:srcRect b="45503" l="17514" r="46820" t="26951"/>
          <a:stretch/>
        </p:blipFill>
        <p:spPr>
          <a:xfrm>
            <a:off x="1630676" y="2010759"/>
            <a:ext cx="6477002" cy="28123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2ea1a41b87_1_189"/>
          <p:cNvSpPr txBox="1"/>
          <p:nvPr>
            <p:ph type="title"/>
          </p:nvPr>
        </p:nvSpPr>
        <p:spPr>
          <a:xfrm>
            <a:off x="658200" y="809625"/>
            <a:ext cx="7827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3200"/>
              <a:t>Penyelesaian </a:t>
            </a:r>
            <a:endParaRPr sz="3200"/>
          </a:p>
        </p:txBody>
      </p:sp>
      <p:sp>
        <p:nvSpPr>
          <p:cNvPr id="359" name="Google Shape;359;g12ea1a41b87_1_189"/>
          <p:cNvSpPr txBox="1"/>
          <p:nvPr/>
        </p:nvSpPr>
        <p:spPr>
          <a:xfrm>
            <a:off x="671775" y="1417550"/>
            <a:ext cx="7655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Oleh karena itu,</a:t>
            </a:r>
            <a:endParaRPr b="0" i="0" sz="27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60" name="Google Shape;360;g12ea1a41b87_1_189"/>
          <p:cNvPicPr preferRelativeResize="0"/>
          <p:nvPr/>
        </p:nvPicPr>
        <p:blipFill rotWithShape="1">
          <a:blip r:embed="rId3">
            <a:alphaModFix/>
          </a:blip>
          <a:srcRect b="31484" l="23012" r="54060" t="58770"/>
          <a:stretch/>
        </p:blipFill>
        <p:spPr>
          <a:xfrm>
            <a:off x="2542950" y="1721875"/>
            <a:ext cx="4163776" cy="99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g12ea1a41b87_1_189"/>
          <p:cNvPicPr preferRelativeResize="0"/>
          <p:nvPr/>
        </p:nvPicPr>
        <p:blipFill rotWithShape="1">
          <a:blip r:embed="rId3">
            <a:alphaModFix/>
          </a:blip>
          <a:srcRect b="10136" l="18339" r="49930" t="74434"/>
          <a:stretch/>
        </p:blipFill>
        <p:spPr>
          <a:xfrm>
            <a:off x="1835100" y="2986550"/>
            <a:ext cx="5762276" cy="1575201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g12ea1a41b87_1_189"/>
          <p:cNvSpPr txBox="1"/>
          <p:nvPr/>
        </p:nvSpPr>
        <p:spPr>
          <a:xfrm>
            <a:off x="744150" y="2731725"/>
            <a:ext cx="7655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434856"/>
                </a:solidFill>
                <a:latin typeface="Arial"/>
                <a:ea typeface="Arial"/>
                <a:cs typeface="Arial"/>
                <a:sym typeface="Arial"/>
              </a:rPr>
              <a:t>Jadi,</a:t>
            </a:r>
            <a:endParaRPr b="0" i="0" sz="27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2ea1a41b87_1_222"/>
          <p:cNvSpPr txBox="1"/>
          <p:nvPr>
            <p:ph type="title"/>
          </p:nvPr>
        </p:nvSpPr>
        <p:spPr>
          <a:xfrm>
            <a:off x="761950" y="809375"/>
            <a:ext cx="5206500" cy="5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Sifat - sifat Invers Matriks</a:t>
            </a:r>
            <a:endParaRPr/>
          </a:p>
        </p:txBody>
      </p:sp>
      <p:pic>
        <p:nvPicPr>
          <p:cNvPr id="368" name="Google Shape;368;g12ea1a41b87_1_222"/>
          <p:cNvPicPr preferRelativeResize="0"/>
          <p:nvPr/>
        </p:nvPicPr>
        <p:blipFill rotWithShape="1">
          <a:blip r:embed="rId3">
            <a:alphaModFix/>
          </a:blip>
          <a:srcRect b="2708" l="0" r="0" t="37891"/>
          <a:stretch/>
        </p:blipFill>
        <p:spPr>
          <a:xfrm>
            <a:off x="1208125" y="1514475"/>
            <a:ext cx="7173875" cy="2977825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g12ea1a41b87_1_222"/>
          <p:cNvSpPr txBox="1"/>
          <p:nvPr/>
        </p:nvSpPr>
        <p:spPr>
          <a:xfrm>
            <a:off x="7459800" y="4686525"/>
            <a:ext cx="168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Source: Ruangguru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12ea1a41b87_1_28"/>
          <p:cNvSpPr txBox="1"/>
          <p:nvPr>
            <p:ph type="title"/>
          </p:nvPr>
        </p:nvSpPr>
        <p:spPr>
          <a:xfrm>
            <a:off x="761950" y="809375"/>
            <a:ext cx="3608100" cy="17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Sudah Pusing?</a:t>
            </a:r>
            <a:endParaRPr/>
          </a:p>
        </p:txBody>
      </p:sp>
      <p:pic>
        <p:nvPicPr>
          <p:cNvPr id="375" name="Google Shape;375;g12ea1a41b87_1_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05975" y="871100"/>
            <a:ext cx="4902050" cy="27579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380;g12ea1a41b87_1_1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29740" y="58700"/>
            <a:ext cx="6816335" cy="50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2db06be36e_0_11"/>
          <p:cNvSpPr txBox="1"/>
          <p:nvPr>
            <p:ph type="title"/>
          </p:nvPr>
        </p:nvSpPr>
        <p:spPr>
          <a:xfrm>
            <a:off x="761950" y="736800"/>
            <a:ext cx="7827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Types of matrix transformation</a:t>
            </a:r>
            <a:endParaRPr/>
          </a:p>
        </p:txBody>
      </p:sp>
      <p:sp>
        <p:nvSpPr>
          <p:cNvPr id="386" name="Google Shape;386;g12db06be36e_0_11"/>
          <p:cNvSpPr txBox="1"/>
          <p:nvPr/>
        </p:nvSpPr>
        <p:spPr>
          <a:xfrm>
            <a:off x="790500" y="1377375"/>
            <a:ext cx="75630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Transformation matrix is a matrix that transforms one vector into another vector. The positional vector of a point is changed to another positional vector of a new point, with the help of a transformation matrix. The position vector of a point A = xi + yj, on multiplying with a matrix T = </a:t>
            </a:r>
            <a:r>
              <a:rPr b="0" i="0" lang="en" sz="14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(abcd)</a:t>
            </a:r>
            <a:r>
              <a:rPr b="0" i="0" lang="en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is transformed to another vector B = x'i + y'j. Here the vector A = xi + yj is represented as a column matrix A = </a:t>
            </a:r>
            <a:r>
              <a:rPr b="0" i="0" lang="en" sz="14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[xy]</a:t>
            </a:r>
            <a:r>
              <a:rPr b="0" i="0" lang="en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and the matrix B = x'i + y'j is another column matrix B = </a:t>
            </a:r>
            <a:r>
              <a:rPr b="0" i="0" lang="en" sz="14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[x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′</a:t>
            </a:r>
            <a:r>
              <a:rPr b="0" i="0" lang="en" sz="14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′</a:t>
            </a:r>
            <a:r>
              <a:rPr b="0" i="0" lang="en" sz="14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]</a:t>
            </a:r>
            <a:r>
              <a:rPr b="0" i="0" lang="en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6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87" name="Google Shape;387;g12db06be36e_0_11"/>
          <p:cNvPicPr preferRelativeResize="0"/>
          <p:nvPr/>
        </p:nvPicPr>
        <p:blipFill rotWithShape="1">
          <a:blip r:embed="rId3">
            <a:alphaModFix/>
          </a:blip>
          <a:srcRect b="23434" l="21246" r="36860" t="39669"/>
          <a:stretch/>
        </p:blipFill>
        <p:spPr>
          <a:xfrm>
            <a:off x="2309475" y="2571738"/>
            <a:ext cx="4861324" cy="24072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26add4bdc2_0_0"/>
          <p:cNvSpPr txBox="1"/>
          <p:nvPr>
            <p:ph type="title"/>
          </p:nvPr>
        </p:nvSpPr>
        <p:spPr>
          <a:xfrm>
            <a:off x="761950" y="809375"/>
            <a:ext cx="7566600" cy="4005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Quick Recap 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Apa yang telah kita pelajari pada pertemuan sebelumnya 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2eaedb756b_0_4"/>
          <p:cNvSpPr txBox="1"/>
          <p:nvPr>
            <p:ph type="title"/>
          </p:nvPr>
        </p:nvSpPr>
        <p:spPr>
          <a:xfrm>
            <a:off x="762000" y="687225"/>
            <a:ext cx="4794000" cy="474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Types of Transformation</a:t>
            </a:r>
            <a:endParaRPr/>
          </a:p>
        </p:txBody>
      </p:sp>
      <p:pic>
        <p:nvPicPr>
          <p:cNvPr id="393" name="Google Shape;393;g12eaedb756b_0_4"/>
          <p:cNvPicPr preferRelativeResize="0"/>
          <p:nvPr/>
        </p:nvPicPr>
        <p:blipFill rotWithShape="1">
          <a:blip r:embed="rId3">
            <a:alphaModFix/>
          </a:blip>
          <a:srcRect b="13211" l="9039" r="33195" t="13063"/>
          <a:stretch/>
        </p:blipFill>
        <p:spPr>
          <a:xfrm>
            <a:off x="2095600" y="1238250"/>
            <a:ext cx="5278750" cy="3788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2eaedb756b_0_9"/>
          <p:cNvSpPr txBox="1"/>
          <p:nvPr>
            <p:ph type="title"/>
          </p:nvPr>
        </p:nvSpPr>
        <p:spPr>
          <a:xfrm>
            <a:off x="762000" y="687225"/>
            <a:ext cx="4058700" cy="474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Transformation Type</a:t>
            </a:r>
            <a:endParaRPr/>
          </a:p>
        </p:txBody>
      </p:sp>
      <p:pic>
        <p:nvPicPr>
          <p:cNvPr id="399" name="Google Shape;399;g12eaedb756b_0_9"/>
          <p:cNvPicPr preferRelativeResize="0"/>
          <p:nvPr/>
        </p:nvPicPr>
        <p:blipFill rotWithShape="1">
          <a:blip r:embed="rId3">
            <a:alphaModFix/>
          </a:blip>
          <a:srcRect b="8292" l="10680" r="37469" t="24605"/>
          <a:stretch/>
        </p:blipFill>
        <p:spPr>
          <a:xfrm>
            <a:off x="1894950" y="1264950"/>
            <a:ext cx="4898599" cy="3564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2db06be36e_0_27"/>
          <p:cNvSpPr txBox="1"/>
          <p:nvPr>
            <p:ph type="title"/>
          </p:nvPr>
        </p:nvSpPr>
        <p:spPr>
          <a:xfrm>
            <a:off x="761950" y="736800"/>
            <a:ext cx="7827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Gaussian elimination</a:t>
            </a:r>
            <a:endParaRPr/>
          </a:p>
        </p:txBody>
      </p:sp>
      <p:pic>
        <p:nvPicPr>
          <p:cNvPr id="405" name="Google Shape;405;g12db06be36e_0_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91712" y="1304750"/>
            <a:ext cx="3960563" cy="374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2db06be36e_0_211"/>
          <p:cNvSpPr txBox="1"/>
          <p:nvPr>
            <p:ph type="title"/>
          </p:nvPr>
        </p:nvSpPr>
        <p:spPr>
          <a:xfrm>
            <a:off x="761950" y="736800"/>
            <a:ext cx="7827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Gaussian elimination</a:t>
            </a:r>
            <a:endParaRPr/>
          </a:p>
        </p:txBody>
      </p:sp>
      <p:pic>
        <p:nvPicPr>
          <p:cNvPr id="411" name="Google Shape;411;g12db06be36e_0_2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91250" y="1342750"/>
            <a:ext cx="3361496" cy="3749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2db06be36e_0_35"/>
          <p:cNvSpPr txBox="1"/>
          <p:nvPr>
            <p:ph type="title"/>
          </p:nvPr>
        </p:nvSpPr>
        <p:spPr>
          <a:xfrm>
            <a:off x="761950" y="736800"/>
            <a:ext cx="7827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3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From Gaussian E to Finding the inverse matrix</a:t>
            </a:r>
            <a:endParaRPr>
              <a:solidFill>
                <a:srgbClr val="202124"/>
              </a:solidFill>
            </a:endParaRPr>
          </a:p>
        </p:txBody>
      </p:sp>
      <p:pic>
        <p:nvPicPr>
          <p:cNvPr id="417" name="Google Shape;417;g12db06be36e_0_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88188" y="1282650"/>
            <a:ext cx="4167625" cy="373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2db06be36e_0_99"/>
          <p:cNvSpPr txBox="1"/>
          <p:nvPr>
            <p:ph type="title"/>
          </p:nvPr>
        </p:nvSpPr>
        <p:spPr>
          <a:xfrm>
            <a:off x="761950" y="736800"/>
            <a:ext cx="7827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3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Orthogonal Matrices</a:t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23" name="Google Shape;423;g12db06be36e_0_9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241400"/>
            <a:ext cx="8570742" cy="374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2db06be36e_1_1"/>
          <p:cNvSpPr txBox="1"/>
          <p:nvPr>
            <p:ph type="title"/>
          </p:nvPr>
        </p:nvSpPr>
        <p:spPr>
          <a:xfrm>
            <a:off x="761950" y="736800"/>
            <a:ext cx="7827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3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Orthogonal Matrices</a:t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29" name="Google Shape;429;g12db06be36e_1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10238" y="1342750"/>
            <a:ext cx="5731022" cy="374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12db06be36e_1_7"/>
          <p:cNvSpPr txBox="1"/>
          <p:nvPr>
            <p:ph type="title"/>
          </p:nvPr>
        </p:nvSpPr>
        <p:spPr>
          <a:xfrm>
            <a:off x="761950" y="736800"/>
            <a:ext cx="7827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3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Orthogonal Matrices</a:t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5" name="Google Shape;435;g12db06be36e_1_7"/>
          <p:cNvSpPr txBox="1"/>
          <p:nvPr/>
        </p:nvSpPr>
        <p:spPr>
          <a:xfrm>
            <a:off x="1210200" y="1674775"/>
            <a:ext cx="67236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Himpunan vektor-vektor dalam ruang hasilkali dalam disebut sebagai </a:t>
            </a:r>
            <a:r>
              <a:rPr b="1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Himpunan Ortogonal</a:t>
            </a: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jika setiap pasangan vektor yang berbeda dalam himpunan tersebut saling ortogonal. 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Himpunan ortogonal yang setiap vektornya memiliki norma 1 disebut </a:t>
            </a:r>
            <a:r>
              <a:rPr b="1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Ortonormal</a:t>
            </a: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Dengan kata lain, {v1 , v2 , … , vn} dari vektor-vektor di </a:t>
            </a:r>
            <a:r>
              <a:rPr b="1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adalah ortonormal apabila: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○"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&lt;vj , vk&gt; = 0, j != k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○"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&lt;vj , vk&gt; = 1, j = k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○"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j, k = 1 , 2 , … , n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12db06be36e_1_32"/>
          <p:cNvSpPr txBox="1"/>
          <p:nvPr>
            <p:ph type="title"/>
          </p:nvPr>
        </p:nvSpPr>
        <p:spPr>
          <a:xfrm>
            <a:off x="761950" y="736800"/>
            <a:ext cx="7827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3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Orthogonal Matrices</a:t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1" name="Google Shape;441;g12db06be36e_1_32"/>
          <p:cNvSpPr txBox="1"/>
          <p:nvPr/>
        </p:nvSpPr>
        <p:spPr>
          <a:xfrm>
            <a:off x="1442850" y="1514475"/>
            <a:ext cx="62583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Suatu himpunan </a:t>
            </a: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= {</a:t>
            </a: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1, </a:t>
            </a: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2, </a:t>
            </a: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3} dapat dikatakan ortonormal apabila berlaku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1, </a:t>
            </a: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2&gt; = 0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1, </a:t>
            </a: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3&gt; = 0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2, </a:t>
            </a: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3&gt; = 0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|</a:t>
            </a: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1| = |</a:t>
            </a: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2| = |</a:t>
            </a: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3| = 1 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2db06be36e_1_20"/>
          <p:cNvSpPr txBox="1"/>
          <p:nvPr>
            <p:ph type="title"/>
          </p:nvPr>
        </p:nvSpPr>
        <p:spPr>
          <a:xfrm>
            <a:off x="761950" y="736800"/>
            <a:ext cx="7827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3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Orthogonal Matrices</a:t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47" name="Google Shape;447;g12db06be36e_1_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241400"/>
            <a:ext cx="4694392" cy="37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g12db06be36e_1_20"/>
          <p:cNvSpPr txBox="1"/>
          <p:nvPr/>
        </p:nvSpPr>
        <p:spPr>
          <a:xfrm>
            <a:off x="5067875" y="1380700"/>
            <a:ext cx="3000000" cy="24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rPr b="1" i="0" lang="en" sz="165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Ortonormal</a:t>
            </a:r>
            <a:r>
              <a:rPr b="0" i="0" lang="en" sz="165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harus memenuhi dua syarat, yaitu panjang vektornya 1 dan saling tegak lurus. Dua vektor yang saling tegak lurus </a:t>
            </a:r>
            <a:r>
              <a:rPr b="1" i="0" lang="en" sz="165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belum bisa</a:t>
            </a:r>
            <a:r>
              <a:rPr b="0" i="0" lang="en" sz="165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dikatakan saling ortonormal jika ada vektor yang </a:t>
            </a:r>
            <a:r>
              <a:rPr b="1" i="0" lang="en" sz="165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panjangnya</a:t>
            </a:r>
            <a:r>
              <a:rPr b="0" i="0" lang="en" sz="165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tidak sama dengan 1.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22bfb3feba_0_4"/>
          <p:cNvSpPr txBox="1"/>
          <p:nvPr>
            <p:ph type="title"/>
          </p:nvPr>
        </p:nvSpPr>
        <p:spPr>
          <a:xfrm>
            <a:off x="762000" y="809625"/>
            <a:ext cx="7549200" cy="3876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Matriks Pada Linear Aljabar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12db06be36e_1_41"/>
          <p:cNvSpPr txBox="1"/>
          <p:nvPr>
            <p:ph type="title"/>
          </p:nvPr>
        </p:nvSpPr>
        <p:spPr>
          <a:xfrm>
            <a:off x="761950" y="736800"/>
            <a:ext cx="7827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3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Orthogonal Matrices</a:t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54" name="Google Shape;454;g12db06be36e_1_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71625" y="1538288"/>
            <a:ext cx="6000750" cy="206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2db06be36e_1_47"/>
          <p:cNvSpPr txBox="1"/>
          <p:nvPr>
            <p:ph type="title"/>
          </p:nvPr>
        </p:nvSpPr>
        <p:spPr>
          <a:xfrm>
            <a:off x="761950" y="736800"/>
            <a:ext cx="7827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3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Orthogonal Matrices</a:t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60" name="Google Shape;460;g12db06be36e_1_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09688" y="1371600"/>
            <a:ext cx="6524625" cy="331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2db06be36e_1_53"/>
          <p:cNvSpPr txBox="1"/>
          <p:nvPr>
            <p:ph type="title"/>
          </p:nvPr>
        </p:nvSpPr>
        <p:spPr>
          <a:xfrm>
            <a:off x="761950" y="736800"/>
            <a:ext cx="7827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3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Orthogonal Matrices</a:t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3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66" name="Google Shape;466;g12db06be36e_1_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9750" y="1418375"/>
            <a:ext cx="5524500" cy="294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12ea1a41b87_1_234"/>
          <p:cNvSpPr txBox="1"/>
          <p:nvPr>
            <p:ph type="title"/>
          </p:nvPr>
        </p:nvSpPr>
        <p:spPr>
          <a:xfrm>
            <a:off x="761950" y="809375"/>
            <a:ext cx="3175200" cy="17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Quick Recap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2eaedb756b_0_15"/>
          <p:cNvSpPr txBox="1"/>
          <p:nvPr>
            <p:ph type="title"/>
          </p:nvPr>
        </p:nvSpPr>
        <p:spPr>
          <a:xfrm>
            <a:off x="761950" y="809375"/>
            <a:ext cx="3175200" cy="17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Q &amp; A</a:t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12da00db2eb_1_4"/>
          <p:cNvSpPr txBox="1"/>
          <p:nvPr>
            <p:ph type="title"/>
          </p:nvPr>
        </p:nvSpPr>
        <p:spPr>
          <a:xfrm>
            <a:off x="2984400" y="2108850"/>
            <a:ext cx="31752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Terima Kasih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2d1c779652_0_0"/>
          <p:cNvSpPr txBox="1"/>
          <p:nvPr>
            <p:ph type="title"/>
          </p:nvPr>
        </p:nvSpPr>
        <p:spPr>
          <a:xfrm>
            <a:off x="761950" y="809375"/>
            <a:ext cx="7243800" cy="2956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Matrix merupakan array dari m x n dimana m merepresentasikan row/baris dan n merepresentasikan kolom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g12d1c779652_0_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20975" y="532188"/>
            <a:ext cx="4902051" cy="40791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2d1c779652_0_9"/>
          <p:cNvSpPr txBox="1"/>
          <p:nvPr>
            <p:ph type="title"/>
          </p:nvPr>
        </p:nvSpPr>
        <p:spPr>
          <a:xfrm>
            <a:off x="761950" y="809375"/>
            <a:ext cx="6985200" cy="1214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Apa hasil dari B transpose ?</a:t>
            </a:r>
            <a:endParaRPr/>
          </a:p>
        </p:txBody>
      </p:sp>
      <p:pic>
        <p:nvPicPr>
          <p:cNvPr id="164" name="Google Shape;164;g12d1c779652_0_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1063" y="2303838"/>
            <a:ext cx="2466975" cy="109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2d1c779652_0_14"/>
          <p:cNvSpPr txBox="1"/>
          <p:nvPr>
            <p:ph type="title"/>
          </p:nvPr>
        </p:nvSpPr>
        <p:spPr>
          <a:xfrm>
            <a:off x="761950" y="809375"/>
            <a:ext cx="31752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2286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Jawaban</a:t>
            </a:r>
            <a:endParaRPr/>
          </a:p>
        </p:txBody>
      </p:sp>
      <p:pic>
        <p:nvPicPr>
          <p:cNvPr id="170" name="Google Shape;170;g12d1c779652_0_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27313" y="2085975"/>
            <a:ext cx="2619375" cy="97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loud Template">
  <a:themeElements>
    <a:clrScheme name="Google Colours">
      <a:dk1>
        <a:srgbClr val="3C4043"/>
      </a:dk1>
      <a:lt1>
        <a:srgbClr val="5F6368"/>
      </a:lt1>
      <a:dk2>
        <a:srgbClr val="BDC1C6"/>
      </a:dk2>
      <a:lt2>
        <a:srgbClr val="F8F9FA"/>
      </a:lt2>
      <a:accent1>
        <a:srgbClr val="4285F4"/>
      </a:accent1>
      <a:accent2>
        <a:srgbClr val="EA4335"/>
      </a:accent2>
      <a:accent3>
        <a:srgbClr val="FBBC05"/>
      </a:accent3>
      <a:accent4>
        <a:srgbClr val="34A853"/>
      </a:accent4>
      <a:accent5>
        <a:srgbClr val="185ABC"/>
      </a:accent5>
      <a:accent6>
        <a:srgbClr val="B31412"/>
      </a:accent6>
      <a:hlink>
        <a:srgbClr val="1A73E8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